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14"/>
  </p:notesMasterIdLst>
  <p:handoutMasterIdLst>
    <p:handoutMasterId r:id="rId15"/>
  </p:handoutMasterIdLst>
  <p:sldIdLst>
    <p:sldId id="354" r:id="rId2"/>
    <p:sldId id="359" r:id="rId3"/>
    <p:sldId id="360" r:id="rId4"/>
    <p:sldId id="362" r:id="rId5"/>
    <p:sldId id="361" r:id="rId6"/>
    <p:sldId id="364" r:id="rId7"/>
    <p:sldId id="366" r:id="rId8"/>
    <p:sldId id="363" r:id="rId9"/>
    <p:sldId id="368" r:id="rId10"/>
    <p:sldId id="369" r:id="rId11"/>
    <p:sldId id="370" r:id="rId12"/>
    <p:sldId id="371" r:id="rId13"/>
  </p:sldIdLst>
  <p:sldSz cx="9144000" cy="6858000" type="screen4x3"/>
  <p:notesSz cx="6813550" cy="9945688"/>
  <p:defaultTextStyle>
    <a:defPPr>
      <a:defRPr lang="en-AU"/>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5F5F5F"/>
    <a:srgbClr val="8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2389" autoAdjust="0"/>
    <p:restoredTop sz="90929"/>
  </p:normalViewPr>
  <p:slideViewPr>
    <p:cSldViewPr>
      <p:cViewPr varScale="1">
        <p:scale>
          <a:sx n="66" d="100"/>
          <a:sy n="66" d="100"/>
        </p:scale>
        <p:origin x="-108" y="-2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1698" y="-54"/>
      </p:cViewPr>
      <p:guideLst>
        <p:guide orient="horz" pos="3133"/>
        <p:guide pos="214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1186" name="Rectangle 2"/>
          <p:cNvSpPr>
            <a:spLocks noGrp="1" noChangeArrowheads="1"/>
          </p:cNvSpPr>
          <p:nvPr>
            <p:ph type="hdr" sz="quarter"/>
          </p:nvPr>
        </p:nvSpPr>
        <p:spPr bwMode="auto">
          <a:xfrm>
            <a:off x="0" y="0"/>
            <a:ext cx="29527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AU"/>
          </a:p>
        </p:txBody>
      </p:sp>
      <p:sp>
        <p:nvSpPr>
          <p:cNvPr id="221187" name="Rectangle 3"/>
          <p:cNvSpPr>
            <a:spLocks noGrp="1" noChangeArrowheads="1"/>
          </p:cNvSpPr>
          <p:nvPr>
            <p:ph type="dt" sz="quarter" idx="1"/>
          </p:nvPr>
        </p:nvSpPr>
        <p:spPr bwMode="auto">
          <a:xfrm>
            <a:off x="3859213" y="0"/>
            <a:ext cx="29527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AU"/>
          </a:p>
        </p:txBody>
      </p:sp>
      <p:sp>
        <p:nvSpPr>
          <p:cNvPr id="221188" name="Rectangle 4"/>
          <p:cNvSpPr>
            <a:spLocks noGrp="1" noChangeArrowheads="1"/>
          </p:cNvSpPr>
          <p:nvPr>
            <p:ph type="ftr" sz="quarter" idx="2"/>
          </p:nvPr>
        </p:nvSpPr>
        <p:spPr bwMode="auto">
          <a:xfrm>
            <a:off x="0" y="9447213"/>
            <a:ext cx="29527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AU"/>
          </a:p>
        </p:txBody>
      </p:sp>
      <p:sp>
        <p:nvSpPr>
          <p:cNvPr id="221189" name="Rectangle 5"/>
          <p:cNvSpPr>
            <a:spLocks noGrp="1" noChangeArrowheads="1"/>
          </p:cNvSpPr>
          <p:nvPr>
            <p:ph type="sldNum" sz="quarter" idx="3"/>
          </p:nvPr>
        </p:nvSpPr>
        <p:spPr bwMode="auto">
          <a:xfrm>
            <a:off x="3859213" y="9447213"/>
            <a:ext cx="29527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60FC4EBE-F4A2-47D5-945D-9CC43C1716C3}" type="slidenum">
              <a:rPr lang="en-AU"/>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2750" cy="4968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9213" y="0"/>
            <a:ext cx="2952750" cy="496888"/>
          </a:xfrm>
          <a:prstGeom prst="rect">
            <a:avLst/>
          </a:prstGeom>
        </p:spPr>
        <p:txBody>
          <a:bodyPr vert="horz" lIns="91440" tIns="45720" rIns="91440" bIns="45720" rtlCol="0"/>
          <a:lstStyle>
            <a:lvl1pPr algn="r">
              <a:defRPr sz="1200"/>
            </a:lvl1pPr>
          </a:lstStyle>
          <a:p>
            <a:fld id="{D41E894A-3B01-4424-997C-E6845D726812}" type="datetimeFigureOut">
              <a:rPr lang="en-US" smtClean="0"/>
              <a:t>1/11/2011</a:t>
            </a:fld>
            <a:endParaRPr lang="en-AU"/>
          </a:p>
        </p:txBody>
      </p:sp>
      <p:sp>
        <p:nvSpPr>
          <p:cNvPr id="4" name="Slide Image Placeholder 3"/>
          <p:cNvSpPr>
            <a:spLocks noGrp="1" noRot="1" noChangeAspect="1"/>
          </p:cNvSpPr>
          <p:nvPr>
            <p:ph type="sldImg" idx="2"/>
          </p:nvPr>
        </p:nvSpPr>
        <p:spPr>
          <a:xfrm>
            <a:off x="920750" y="746125"/>
            <a:ext cx="4972050" cy="3729038"/>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1038" y="4724400"/>
            <a:ext cx="5451475" cy="4475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47213"/>
            <a:ext cx="2952750" cy="4968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9213" y="9447213"/>
            <a:ext cx="2952750" cy="496887"/>
          </a:xfrm>
          <a:prstGeom prst="rect">
            <a:avLst/>
          </a:prstGeom>
        </p:spPr>
        <p:txBody>
          <a:bodyPr vert="horz" lIns="91440" tIns="45720" rIns="91440" bIns="45720" rtlCol="0" anchor="b"/>
          <a:lstStyle>
            <a:lvl1pPr algn="r">
              <a:defRPr sz="1200"/>
            </a:lvl1pPr>
          </a:lstStyle>
          <a:p>
            <a:fld id="{36D11014-B86A-4BF1-88A1-EAB511947B92}" type="slidenum">
              <a:rPr lang="en-AU" smtClean="0"/>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796B67-6D4D-41CA-8C40-B78A8C4E93F7}" type="slidenum">
              <a:rPr lang="en-US"/>
              <a:pPr/>
              <a:t>6</a:t>
            </a:fld>
            <a:endParaRPr lang="en-US"/>
          </a:p>
        </p:txBody>
      </p:sp>
      <p:sp>
        <p:nvSpPr>
          <p:cNvPr id="620546" name="Rectangle 2"/>
          <p:cNvSpPr>
            <a:spLocks noRo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8066" name="Group 2"/>
          <p:cNvGrpSpPr>
            <a:grpSpLocks/>
          </p:cNvGrpSpPr>
          <p:nvPr/>
        </p:nvGrpSpPr>
        <p:grpSpPr bwMode="auto">
          <a:xfrm>
            <a:off x="0" y="2438400"/>
            <a:ext cx="9009063" cy="1052513"/>
            <a:chOff x="0" y="1536"/>
            <a:chExt cx="5675" cy="663"/>
          </a:xfrm>
        </p:grpSpPr>
        <p:grpSp>
          <p:nvGrpSpPr>
            <p:cNvPr id="88067" name="Group 3"/>
            <p:cNvGrpSpPr>
              <a:grpSpLocks/>
            </p:cNvGrpSpPr>
            <p:nvPr/>
          </p:nvGrpSpPr>
          <p:grpSpPr bwMode="auto">
            <a:xfrm>
              <a:off x="183" y="1604"/>
              <a:ext cx="448" cy="299"/>
              <a:chOff x="720" y="336"/>
              <a:chExt cx="624" cy="432"/>
            </a:xfrm>
          </p:grpSpPr>
          <p:sp>
            <p:nvSpPr>
              <p:cNvPr id="88068"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n-AU"/>
              </a:p>
            </p:txBody>
          </p:sp>
          <p:sp>
            <p:nvSpPr>
              <p:cNvPr id="88069"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n-AU"/>
              </a:p>
            </p:txBody>
          </p:sp>
        </p:grpSp>
        <p:grpSp>
          <p:nvGrpSpPr>
            <p:cNvPr id="88070" name="Group 6"/>
            <p:cNvGrpSpPr>
              <a:grpSpLocks/>
            </p:cNvGrpSpPr>
            <p:nvPr/>
          </p:nvGrpSpPr>
          <p:grpSpPr bwMode="auto">
            <a:xfrm>
              <a:off x="261" y="1870"/>
              <a:ext cx="465" cy="299"/>
              <a:chOff x="912" y="2640"/>
              <a:chExt cx="672" cy="432"/>
            </a:xfrm>
          </p:grpSpPr>
          <p:sp>
            <p:nvSpPr>
              <p:cNvPr id="88071"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n-AU"/>
              </a:p>
            </p:txBody>
          </p:sp>
          <p:sp>
            <p:nvSpPr>
              <p:cNvPr id="88072"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n-AU"/>
              </a:p>
            </p:txBody>
          </p:sp>
        </p:grpSp>
        <p:sp>
          <p:nvSpPr>
            <p:cNvPr id="88073"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n-AU"/>
            </a:p>
          </p:txBody>
        </p:sp>
        <p:sp>
          <p:nvSpPr>
            <p:cNvPr id="88074"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n-AU"/>
            </a:p>
          </p:txBody>
        </p:sp>
        <p:sp>
          <p:nvSpPr>
            <p:cNvPr id="88075"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AU"/>
            </a:p>
          </p:txBody>
        </p:sp>
      </p:grpSp>
      <p:sp>
        <p:nvSpPr>
          <p:cNvPr id="88076" name="Rectangle 12"/>
          <p:cNvSpPr>
            <a:spLocks noGrp="1" noChangeArrowheads="1"/>
          </p:cNvSpPr>
          <p:nvPr>
            <p:ph type="ctrTitle"/>
          </p:nvPr>
        </p:nvSpPr>
        <p:spPr>
          <a:xfrm>
            <a:off x="990600" y="1828800"/>
            <a:ext cx="7772400" cy="1143000"/>
          </a:xfrm>
        </p:spPr>
        <p:txBody>
          <a:bodyPr/>
          <a:lstStyle>
            <a:lvl1pPr>
              <a:defRPr/>
            </a:lvl1pPr>
          </a:lstStyle>
          <a:p>
            <a:r>
              <a:rPr lang="en-AU"/>
              <a:t>Click to edit Master title style</a:t>
            </a:r>
          </a:p>
        </p:txBody>
      </p:sp>
      <p:sp>
        <p:nvSpPr>
          <p:cNvPr id="88077"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AU"/>
              <a:t>Click to edit Master subtitle style</a:t>
            </a:r>
          </a:p>
        </p:txBody>
      </p:sp>
      <p:sp>
        <p:nvSpPr>
          <p:cNvPr id="88078"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n-AU"/>
          </a:p>
        </p:txBody>
      </p:sp>
      <p:sp>
        <p:nvSpPr>
          <p:cNvPr id="88079"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AU"/>
          </a:p>
        </p:txBody>
      </p:sp>
      <p:sp>
        <p:nvSpPr>
          <p:cNvPr id="88080"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ECAEE29F-A3ED-413B-A332-F838AA913619}" type="slidenum">
              <a:rPr lang="en-AU"/>
              <a:pPr/>
              <a:t>‹#›</a:t>
            </a:fld>
            <a:endParaRPr lang="en-AU"/>
          </a:p>
        </p:txBody>
      </p:sp>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057D98D-EAC6-4793-9145-205B737EE86C}" type="slidenum">
              <a:rPr lang="en-AU"/>
              <a:pPr/>
              <a:t>‹#›</a:t>
            </a:fld>
            <a:endParaRPr lang="en-AU"/>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617538"/>
            <a:ext cx="1951038" cy="551497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1150938" y="617538"/>
            <a:ext cx="5700712" cy="5514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0F8E25E-9489-46F1-8758-14D4DD258BCF}" type="slidenum">
              <a:rPr lang="en-AU"/>
              <a:pPr/>
              <a:t>‹#›</a:t>
            </a:fld>
            <a:endParaRPr lang="en-AU"/>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8BF4744-44D1-4361-B326-FD5B027C4134}" type="slidenum">
              <a:rPr lang="en-AU"/>
              <a:pPr/>
              <a:t>‹#›</a:t>
            </a:fld>
            <a:endParaRPr lang="en-AU"/>
          </a:p>
        </p:txBody>
      </p:sp>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562CFF7-00F5-4410-8270-1215D2E64AC5}" type="slidenum">
              <a:rPr lang="en-AU"/>
              <a:pPr/>
              <a:t>‹#›</a:t>
            </a:fld>
            <a:endParaRPr lang="en-AU"/>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9207276-6CE7-419B-ABBC-D34E0ED08CF4}" type="slidenum">
              <a:rPr lang="en-AU"/>
              <a:pPr/>
              <a:t>‹#›</a:t>
            </a:fld>
            <a:endParaRPr lang="en-AU"/>
          </a:p>
        </p:txBody>
      </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989DAD17-3406-4C83-8508-43CA9AF6849E}" type="slidenum">
              <a:rPr lang="en-AU"/>
              <a:pPr/>
              <a:t>‹#›</a:t>
            </a:fld>
            <a:endParaRPr lang="en-AU"/>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32C682B-0186-421B-843F-4DE2825CF179}" type="slidenum">
              <a:rPr lang="en-AU"/>
              <a:pPr/>
              <a:t>‹#›</a:t>
            </a:fld>
            <a:endParaRPr lang="en-AU"/>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EC8E6C0A-E248-464F-9442-5B1A9D46BD5C}" type="slidenum">
              <a:rPr lang="en-AU"/>
              <a:pPr/>
              <a:t>‹#›</a:t>
            </a:fld>
            <a:endParaRPr lang="en-AU"/>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4592014-CC37-4140-A514-0DE3E2F543F5}" type="slidenum">
              <a:rPr lang="en-AU"/>
              <a:pPr/>
              <a:t>‹#›</a:t>
            </a:fld>
            <a:endParaRPr lang="en-AU"/>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4D3605D-0CD4-48ED-9FD4-9FAB8ECEA6A8}" type="slidenum">
              <a:rPr lang="en-AU"/>
              <a:pPr/>
              <a:t>‹#›</a:t>
            </a:fld>
            <a:endParaRPr lang="en-AU"/>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kumimoji="1" lang="en-US"/>
          </a:p>
        </p:txBody>
      </p:sp>
      <p:sp>
        <p:nvSpPr>
          <p:cNvPr id="87043"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kumimoji="1" lang="en-US"/>
          </a:p>
        </p:txBody>
      </p:sp>
      <p:sp>
        <p:nvSpPr>
          <p:cNvPr id="87044"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kumimoji="1" lang="en-US"/>
          </a:p>
        </p:txBody>
      </p:sp>
      <p:sp>
        <p:nvSpPr>
          <p:cNvPr id="87045"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kumimoji="1" lang="en-US"/>
          </a:p>
        </p:txBody>
      </p:sp>
      <p:sp>
        <p:nvSpPr>
          <p:cNvPr id="87046"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kumimoji="1" lang="en-US"/>
          </a:p>
        </p:txBody>
      </p:sp>
      <p:sp>
        <p:nvSpPr>
          <p:cNvPr id="87047"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kumimoji="1" lang="en-US"/>
          </a:p>
        </p:txBody>
      </p:sp>
      <p:sp>
        <p:nvSpPr>
          <p:cNvPr id="87048"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en-US"/>
          </a:p>
        </p:txBody>
      </p:sp>
      <p:sp>
        <p:nvSpPr>
          <p:cNvPr id="87049" name="Rectangle 9"/>
          <p:cNvSpPr>
            <a:spLocks noGrp="1" noChangeArrowheads="1"/>
          </p:cNvSpPr>
          <p:nvPr>
            <p:ph type="title"/>
          </p:nvPr>
        </p:nvSpPr>
        <p:spPr bwMode="auto">
          <a:xfrm>
            <a:off x="1150938" y="617538"/>
            <a:ext cx="7793037"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AU" smtClean="0"/>
              <a:t>Click to edit Master title style</a:t>
            </a:r>
          </a:p>
        </p:txBody>
      </p:sp>
      <p:sp>
        <p:nvSpPr>
          <p:cNvPr id="87050"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87051"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n-AU"/>
          </a:p>
        </p:txBody>
      </p:sp>
      <p:sp>
        <p:nvSpPr>
          <p:cNvPr id="87052"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AU"/>
          </a:p>
        </p:txBody>
      </p:sp>
      <p:sp>
        <p:nvSpPr>
          <p:cNvPr id="87053"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3FB8FD30-87C4-4932-B723-09869919BD9B}"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ransition spd="slow">
    <p:wipe dir="r"/>
  </p:transition>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xfrm>
            <a:off x="1000100" y="357166"/>
            <a:ext cx="7943875" cy="1403372"/>
          </a:xfrm>
        </p:spPr>
        <p:txBody>
          <a:bodyPr/>
          <a:lstStyle/>
          <a:p>
            <a:r>
              <a:rPr lang="en-AU" sz="4000" b="1" dirty="0" smtClean="0"/>
              <a:t/>
            </a:r>
            <a:br>
              <a:rPr lang="en-AU" sz="4000" b="1" dirty="0" smtClean="0"/>
            </a:br>
            <a:r>
              <a:rPr lang="en-AU" sz="4000" b="1" dirty="0" smtClean="0"/>
              <a:t/>
            </a:r>
            <a:br>
              <a:rPr lang="en-AU" sz="4000" b="1" dirty="0" smtClean="0"/>
            </a:br>
            <a:r>
              <a:rPr lang="en-AU" sz="4000" b="1" dirty="0" smtClean="0"/>
              <a:t/>
            </a:r>
            <a:br>
              <a:rPr lang="en-AU" sz="4000" b="1" dirty="0" smtClean="0"/>
            </a:br>
            <a:r>
              <a:rPr lang="en-AU" sz="4000" b="1" dirty="0" smtClean="0"/>
              <a:t/>
            </a:r>
            <a:br>
              <a:rPr lang="en-AU" sz="4000" b="1" dirty="0" smtClean="0"/>
            </a:br>
            <a:r>
              <a:rPr lang="en-AU" sz="4000" b="1" dirty="0" smtClean="0"/>
              <a:t/>
            </a:r>
            <a:br>
              <a:rPr lang="en-AU" sz="4000" b="1" dirty="0" smtClean="0"/>
            </a:br>
            <a:r>
              <a:rPr lang="en-AU" sz="4000" b="1" dirty="0" smtClean="0"/>
              <a:t/>
            </a:r>
            <a:br>
              <a:rPr lang="en-AU" sz="4000" b="1" dirty="0" smtClean="0"/>
            </a:br>
            <a:r>
              <a:rPr lang="en-AU" sz="4000" b="1" dirty="0" smtClean="0"/>
              <a:t/>
            </a:r>
            <a:br>
              <a:rPr lang="en-AU" sz="4000" b="1" dirty="0" smtClean="0"/>
            </a:br>
            <a:r>
              <a:rPr lang="en-AU" sz="4000" b="1" dirty="0" smtClean="0"/>
              <a:t/>
            </a:r>
            <a:br>
              <a:rPr lang="en-AU" sz="4000" b="1" dirty="0" smtClean="0"/>
            </a:br>
            <a:r>
              <a:rPr lang="en-AU" sz="4000" b="1" dirty="0" smtClean="0"/>
              <a:t>Website </a:t>
            </a:r>
            <a:r>
              <a:rPr lang="en-AU" sz="4000" b="1" dirty="0" smtClean="0"/>
              <a:t>that support online communities </a:t>
            </a:r>
            <a:endParaRPr lang="en-AU" sz="4000" dirty="0"/>
          </a:p>
        </p:txBody>
      </p:sp>
      <p:sp>
        <p:nvSpPr>
          <p:cNvPr id="205827" name="Rectangle 3"/>
          <p:cNvSpPr>
            <a:spLocks noGrp="1" noChangeArrowheads="1"/>
          </p:cNvSpPr>
          <p:nvPr>
            <p:ph type="body" idx="1"/>
          </p:nvPr>
        </p:nvSpPr>
        <p:spPr>
          <a:xfrm>
            <a:off x="214282" y="2000240"/>
            <a:ext cx="7215238" cy="3357586"/>
          </a:xfrm>
        </p:spPr>
        <p:txBody>
          <a:bodyPr/>
          <a:lstStyle/>
          <a:p>
            <a:pPr algn="ctr">
              <a:buFont typeface="Wingdings" pitchFamily="2" charset="2"/>
              <a:buNone/>
            </a:pPr>
            <a:endParaRPr lang="en-AU" dirty="0"/>
          </a:p>
          <a:p>
            <a:pPr marL="514350" indent="-514350">
              <a:buFont typeface="+mj-lt"/>
              <a:buAutoNum type="arabicPeriod"/>
            </a:pPr>
            <a:r>
              <a:rPr lang="en-AU" sz="2800" b="1" dirty="0" smtClean="0">
                <a:solidFill>
                  <a:schemeClr val="tx1"/>
                </a:solidFill>
                <a:latin typeface="+mn-lt"/>
                <a:ea typeface="+mn-ea"/>
                <a:cs typeface="+mn-cs"/>
              </a:rPr>
              <a:t>Wikis</a:t>
            </a:r>
            <a:endParaRPr lang="en-AU" sz="2800" dirty="0">
              <a:solidFill>
                <a:schemeClr val="tx1"/>
              </a:solidFill>
              <a:latin typeface="+mn-lt"/>
              <a:ea typeface="+mn-ea"/>
              <a:cs typeface="+mn-cs"/>
            </a:endParaRPr>
          </a:p>
          <a:p>
            <a:pPr marL="514350" indent="-514350">
              <a:buFont typeface="+mj-lt"/>
              <a:buAutoNum type="arabicPeriod"/>
            </a:pPr>
            <a:r>
              <a:rPr lang="en-AU" sz="2800" b="1" dirty="0" smtClean="0">
                <a:solidFill>
                  <a:schemeClr val="tx1"/>
                </a:solidFill>
                <a:latin typeface="+mn-lt"/>
                <a:ea typeface="+mn-ea"/>
                <a:cs typeface="+mn-cs"/>
              </a:rPr>
              <a:t>Blogs</a:t>
            </a:r>
            <a:endParaRPr lang="en-AU" sz="2800" b="1" dirty="0" smtClean="0">
              <a:solidFill>
                <a:schemeClr val="tx1"/>
              </a:solidFill>
              <a:latin typeface="+mn-lt"/>
              <a:ea typeface="+mn-ea"/>
              <a:cs typeface="+mn-cs"/>
            </a:endParaRPr>
          </a:p>
          <a:p>
            <a:pPr marL="514350" indent="-514350">
              <a:buFont typeface="+mj-lt"/>
              <a:buAutoNum type="arabicPeriod"/>
            </a:pPr>
            <a:r>
              <a:rPr lang="en-AU" sz="2800" b="1" dirty="0" smtClean="0">
                <a:solidFill>
                  <a:schemeClr val="tx1"/>
                </a:solidFill>
                <a:latin typeface="+mn-lt"/>
                <a:ea typeface="+mn-ea"/>
                <a:cs typeface="+mn-cs"/>
              </a:rPr>
              <a:t>Forums</a:t>
            </a:r>
          </a:p>
          <a:p>
            <a:pPr marL="514350" indent="-514350">
              <a:buFont typeface="+mj-lt"/>
              <a:buAutoNum type="arabicPeriod"/>
            </a:pPr>
            <a:r>
              <a:rPr lang="en-AU" sz="2800" b="1" dirty="0" smtClean="0"/>
              <a:t>Social networking sites</a:t>
            </a:r>
            <a:endParaRPr lang="en-AU" sz="2800" b="1" dirty="0" smtClean="0">
              <a:solidFill>
                <a:schemeClr val="tx1"/>
              </a:solidFill>
              <a:latin typeface="+mn-lt"/>
              <a:ea typeface="+mn-ea"/>
              <a:cs typeface="+mn-cs"/>
            </a:endParaRPr>
          </a:p>
          <a:p>
            <a:pPr algn="ctr">
              <a:buNone/>
            </a:pPr>
            <a:endParaRPr lang="en-AU" dirty="0"/>
          </a:p>
          <a:p>
            <a:pPr algn="ctr">
              <a:buFont typeface="Wingdings" pitchFamily="2" charset="2"/>
              <a:buNone/>
            </a:pPr>
            <a:endParaRPr lang="en-AU" dirty="0"/>
          </a:p>
        </p:txBody>
      </p:sp>
    </p:spTree>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0166" y="642918"/>
            <a:ext cx="6215106" cy="1200329"/>
          </a:xfrm>
          <a:prstGeom prst="rect">
            <a:avLst/>
          </a:prstGeom>
          <a:noFill/>
        </p:spPr>
        <p:txBody>
          <a:bodyPr wrap="square" rtlCol="0">
            <a:spAutoFit/>
          </a:bodyPr>
          <a:lstStyle/>
          <a:p>
            <a:pPr algn="ctr"/>
            <a:r>
              <a:rPr lang="en-AU" b="1" dirty="0" smtClean="0"/>
              <a:t>Characteristics </a:t>
            </a:r>
            <a:r>
              <a:rPr lang="en-AU" b="1" dirty="0" smtClean="0"/>
              <a:t>of an </a:t>
            </a:r>
            <a:r>
              <a:rPr lang="en-AU" b="1" dirty="0" smtClean="0"/>
              <a:t>Online Community</a:t>
            </a:r>
            <a:r>
              <a:rPr lang="en-AU" b="1" dirty="0" smtClean="0"/>
              <a:t>:</a:t>
            </a:r>
            <a:endParaRPr lang="en-AU" dirty="0" smtClean="0"/>
          </a:p>
          <a:p>
            <a:endParaRPr lang="en-AU" dirty="0"/>
          </a:p>
        </p:txBody>
      </p:sp>
      <p:sp>
        <p:nvSpPr>
          <p:cNvPr id="3" name="TextBox 2"/>
          <p:cNvSpPr txBox="1"/>
          <p:nvPr/>
        </p:nvSpPr>
        <p:spPr>
          <a:xfrm>
            <a:off x="642910" y="1656576"/>
            <a:ext cx="7858180" cy="4154984"/>
          </a:xfrm>
          <a:prstGeom prst="rect">
            <a:avLst/>
          </a:prstGeom>
          <a:noFill/>
        </p:spPr>
        <p:txBody>
          <a:bodyPr wrap="square" rtlCol="0">
            <a:spAutoFit/>
          </a:bodyPr>
          <a:lstStyle/>
          <a:p>
            <a:endParaRPr lang="en-AU" dirty="0" smtClean="0"/>
          </a:p>
          <a:p>
            <a:r>
              <a:rPr lang="en-AU" dirty="0" smtClean="0"/>
              <a:t>In </a:t>
            </a:r>
            <a:r>
              <a:rPr lang="en-AU" dirty="0" smtClean="0"/>
              <a:t>setting up an online community characteristics of communities need to be taken into account</a:t>
            </a:r>
            <a:r>
              <a:rPr lang="en-AU" dirty="0" smtClean="0"/>
              <a:t>:</a:t>
            </a:r>
          </a:p>
          <a:p>
            <a:endParaRPr lang="en-AU" dirty="0" smtClean="0"/>
          </a:p>
          <a:p>
            <a:pPr marL="457200" lvl="0" indent="-457200">
              <a:buFont typeface="+mj-lt"/>
              <a:buAutoNum type="arabicPeriod"/>
            </a:pPr>
            <a:r>
              <a:rPr lang="en-AU" dirty="0" smtClean="0"/>
              <a:t>Online communities appealing to gender </a:t>
            </a:r>
            <a:r>
              <a:rPr lang="en-AU" dirty="0" smtClean="0"/>
              <a:t>groups</a:t>
            </a:r>
          </a:p>
          <a:p>
            <a:pPr marL="457200" lvl="0" indent="-457200">
              <a:buFont typeface="+mj-lt"/>
              <a:buAutoNum type="arabicPeriod"/>
            </a:pPr>
            <a:r>
              <a:rPr lang="en-AU" dirty="0" smtClean="0"/>
              <a:t>Online communities appealing to special needs</a:t>
            </a:r>
          </a:p>
          <a:p>
            <a:pPr marL="457200" lvl="0" indent="-457200">
              <a:buFont typeface="+mj-lt"/>
              <a:buAutoNum type="arabicPeriod"/>
            </a:pPr>
            <a:r>
              <a:rPr lang="en-AU" dirty="0" smtClean="0"/>
              <a:t>Online </a:t>
            </a:r>
            <a:r>
              <a:rPr lang="en-AU" dirty="0" smtClean="0"/>
              <a:t>communities appealing to cultural </a:t>
            </a:r>
            <a:r>
              <a:rPr lang="en-AU" dirty="0" smtClean="0"/>
              <a:t>needs</a:t>
            </a:r>
          </a:p>
          <a:p>
            <a:pPr marL="457200" lvl="0" indent="-457200">
              <a:buFont typeface="+mj-lt"/>
              <a:buAutoNum type="arabicPeriod"/>
            </a:pPr>
            <a:r>
              <a:rPr lang="en-AU" dirty="0" smtClean="0"/>
              <a:t>Age-restrictive </a:t>
            </a:r>
            <a:r>
              <a:rPr lang="en-AU" dirty="0" smtClean="0"/>
              <a:t>and age-targeted </a:t>
            </a:r>
            <a:r>
              <a:rPr lang="en-AU" dirty="0" smtClean="0"/>
              <a:t>communities</a:t>
            </a:r>
          </a:p>
          <a:p>
            <a:pPr marL="457200" lvl="0" indent="-457200">
              <a:buFont typeface="+mj-lt"/>
              <a:buAutoNum type="arabicPeriod"/>
            </a:pPr>
            <a:r>
              <a:rPr lang="en-AU" dirty="0" smtClean="0"/>
              <a:t>Access requirements need also to be considered, (open or closed).</a:t>
            </a:r>
            <a:endParaRPr lang="en-AU" dirty="0" smtClean="0"/>
          </a:p>
          <a:p>
            <a:endParaRPr lang="en-AU" dirty="0"/>
          </a:p>
        </p:txBody>
      </p:sp>
    </p:spTree>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0166" y="642918"/>
            <a:ext cx="6215106" cy="1200329"/>
          </a:xfrm>
          <a:prstGeom prst="rect">
            <a:avLst/>
          </a:prstGeom>
          <a:noFill/>
        </p:spPr>
        <p:txBody>
          <a:bodyPr wrap="square" rtlCol="0">
            <a:spAutoFit/>
          </a:bodyPr>
          <a:lstStyle/>
          <a:p>
            <a:r>
              <a:rPr lang="en-AU" b="1" dirty="0" smtClean="0"/>
              <a:t>Non-Technical Constraints on developing a website for a community</a:t>
            </a:r>
            <a:endParaRPr lang="en-AU" dirty="0" smtClean="0"/>
          </a:p>
          <a:p>
            <a:endParaRPr lang="en-AU" dirty="0"/>
          </a:p>
        </p:txBody>
      </p:sp>
      <p:sp>
        <p:nvSpPr>
          <p:cNvPr id="3" name="TextBox 2"/>
          <p:cNvSpPr txBox="1"/>
          <p:nvPr/>
        </p:nvSpPr>
        <p:spPr>
          <a:xfrm>
            <a:off x="642910" y="1428736"/>
            <a:ext cx="7858180" cy="4893647"/>
          </a:xfrm>
          <a:prstGeom prst="rect">
            <a:avLst/>
          </a:prstGeom>
          <a:noFill/>
        </p:spPr>
        <p:txBody>
          <a:bodyPr wrap="square" rtlCol="0">
            <a:spAutoFit/>
          </a:bodyPr>
          <a:lstStyle/>
          <a:p>
            <a:pPr lvl="0"/>
            <a:endParaRPr lang="en-AU" dirty="0" smtClean="0"/>
          </a:p>
          <a:p>
            <a:pPr lvl="0"/>
            <a:r>
              <a:rPr lang="en-AU" dirty="0" smtClean="0"/>
              <a:t>1	Ensuring </a:t>
            </a:r>
            <a:r>
              <a:rPr lang="en-AU" dirty="0" smtClean="0"/>
              <a:t>privacy in an online community</a:t>
            </a:r>
          </a:p>
          <a:p>
            <a:pPr lvl="1">
              <a:buFont typeface="Arial" pitchFamily="34" charset="0"/>
              <a:buChar char="•"/>
            </a:pPr>
            <a:r>
              <a:rPr lang="en-AU" dirty="0" smtClean="0"/>
              <a:t>S</a:t>
            </a:r>
            <a:r>
              <a:rPr lang="en-AU" dirty="0" smtClean="0"/>
              <a:t>trategies </a:t>
            </a:r>
            <a:r>
              <a:rPr lang="en-AU" dirty="0" smtClean="0"/>
              <a:t>that co-ordinators can put in place to decrease the risk of privacy </a:t>
            </a:r>
            <a:r>
              <a:rPr lang="en-AU" dirty="0" smtClean="0"/>
              <a:t>attacks:</a:t>
            </a:r>
          </a:p>
          <a:p>
            <a:pPr lvl="2">
              <a:buFont typeface="Arial" pitchFamily="34" charset="0"/>
              <a:buChar char="•"/>
            </a:pPr>
            <a:r>
              <a:rPr lang="en-AU" dirty="0" smtClean="0"/>
              <a:t>Requests for membership verified, </a:t>
            </a:r>
            <a:r>
              <a:rPr lang="en-AU" dirty="0" err="1" smtClean="0"/>
              <a:t>eg</a:t>
            </a:r>
            <a:r>
              <a:rPr lang="en-AU" dirty="0" smtClean="0"/>
              <a:t>. 24 hrs waiting time; also word verifications</a:t>
            </a:r>
          </a:p>
          <a:p>
            <a:pPr lvl="2">
              <a:buFont typeface="Arial" pitchFamily="34" charset="0"/>
              <a:buChar char="•"/>
            </a:pPr>
            <a:r>
              <a:rPr lang="en-AU" dirty="0" smtClean="0"/>
              <a:t>Complex passwords</a:t>
            </a:r>
          </a:p>
          <a:p>
            <a:pPr lvl="2">
              <a:buFont typeface="Arial" pitchFamily="34" charset="0"/>
              <a:buChar char="•"/>
            </a:pPr>
            <a:r>
              <a:rPr lang="en-AU" dirty="0" smtClean="0"/>
              <a:t>Administrators observant to ensure protocols are not broken</a:t>
            </a:r>
            <a:endParaRPr lang="en-AU" dirty="0" smtClean="0"/>
          </a:p>
          <a:p>
            <a:pPr lvl="1">
              <a:buFont typeface="Arial" pitchFamily="34" charset="0"/>
              <a:buChar char="•"/>
            </a:pPr>
            <a:r>
              <a:rPr lang="en-AU" dirty="0" smtClean="0"/>
              <a:t>T</a:t>
            </a:r>
            <a:r>
              <a:rPr lang="en-AU" dirty="0" smtClean="0"/>
              <a:t>he </a:t>
            </a:r>
            <a:r>
              <a:rPr lang="en-AU" dirty="0" smtClean="0"/>
              <a:t>Information Privacy Act </a:t>
            </a:r>
            <a:r>
              <a:rPr lang="en-AU" dirty="0" smtClean="0"/>
              <a:t>protects privacy, data collected can not be used for any other purpose without consent</a:t>
            </a:r>
            <a:endParaRPr lang="en-AU" dirty="0" smtClean="0"/>
          </a:p>
          <a:p>
            <a:endParaRPr lang="en-AU" dirty="0" smtClean="0"/>
          </a:p>
        </p:txBody>
      </p:sp>
    </p:spTree>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0166" y="642918"/>
            <a:ext cx="6215106" cy="1200329"/>
          </a:xfrm>
          <a:prstGeom prst="rect">
            <a:avLst/>
          </a:prstGeom>
          <a:noFill/>
        </p:spPr>
        <p:txBody>
          <a:bodyPr wrap="square" rtlCol="0">
            <a:spAutoFit/>
          </a:bodyPr>
          <a:lstStyle/>
          <a:p>
            <a:r>
              <a:rPr lang="en-AU" b="1" dirty="0" smtClean="0"/>
              <a:t>Non-Technical Constraints on developing a website for a community</a:t>
            </a:r>
            <a:endParaRPr lang="en-AU" dirty="0" smtClean="0"/>
          </a:p>
          <a:p>
            <a:endParaRPr lang="en-AU" dirty="0"/>
          </a:p>
        </p:txBody>
      </p:sp>
      <p:sp>
        <p:nvSpPr>
          <p:cNvPr id="3" name="TextBox 2"/>
          <p:cNvSpPr txBox="1"/>
          <p:nvPr/>
        </p:nvSpPr>
        <p:spPr>
          <a:xfrm>
            <a:off x="642910" y="1214422"/>
            <a:ext cx="7858180" cy="6186309"/>
          </a:xfrm>
          <a:prstGeom prst="rect">
            <a:avLst/>
          </a:prstGeom>
          <a:noFill/>
        </p:spPr>
        <p:txBody>
          <a:bodyPr wrap="square" rtlCol="0">
            <a:spAutoFit/>
          </a:bodyPr>
          <a:lstStyle/>
          <a:p>
            <a:pPr lvl="0"/>
            <a:endParaRPr lang="en-AU" dirty="0" smtClean="0"/>
          </a:p>
          <a:p>
            <a:pPr lvl="0">
              <a:buFont typeface="Arial" pitchFamily="34" charset="0"/>
              <a:buChar char="•"/>
            </a:pPr>
            <a:r>
              <a:rPr lang="en-AU" dirty="0" smtClean="0"/>
              <a:t>2</a:t>
            </a:r>
            <a:r>
              <a:rPr lang="en-AU" dirty="0" smtClean="0"/>
              <a:t>	</a:t>
            </a:r>
            <a:r>
              <a:rPr lang="en-AU" sz="2000" dirty="0" smtClean="0"/>
              <a:t>Copyright in online communities</a:t>
            </a:r>
          </a:p>
          <a:p>
            <a:pPr lvl="1">
              <a:buFont typeface="Arial" pitchFamily="34" charset="0"/>
              <a:buChar char="•"/>
            </a:pPr>
            <a:r>
              <a:rPr lang="en-AU" sz="2000" dirty="0" smtClean="0"/>
              <a:t>C</a:t>
            </a:r>
            <a:r>
              <a:rPr lang="en-AU" sz="2000" dirty="0" smtClean="0"/>
              <a:t>opyright </a:t>
            </a:r>
            <a:r>
              <a:rPr lang="en-AU" sz="2000" dirty="0" smtClean="0"/>
              <a:t>considerations </a:t>
            </a:r>
            <a:r>
              <a:rPr lang="en-AU" sz="2000" dirty="0" smtClean="0"/>
              <a:t>to </a:t>
            </a:r>
            <a:r>
              <a:rPr lang="en-AU" sz="2000" dirty="0" smtClean="0"/>
              <a:t>be taken into account when setting up a </a:t>
            </a:r>
            <a:r>
              <a:rPr lang="en-AU" sz="2000" dirty="0" smtClean="0"/>
              <a:t>community:</a:t>
            </a:r>
          </a:p>
          <a:p>
            <a:pPr lvl="2">
              <a:buFont typeface="Arial" pitchFamily="34" charset="0"/>
              <a:buChar char="•"/>
            </a:pPr>
            <a:r>
              <a:rPr lang="en-AU" sz="2000" dirty="0" smtClean="0"/>
              <a:t>Do you own the images &amp; text</a:t>
            </a:r>
          </a:p>
          <a:p>
            <a:pPr lvl="2">
              <a:buFont typeface="Arial" pitchFamily="34" charset="0"/>
              <a:buChar char="•"/>
            </a:pPr>
            <a:r>
              <a:rPr lang="en-AU" sz="2000" dirty="0" smtClean="0"/>
              <a:t>Are you broadcasting discussions and ideas in an open forum</a:t>
            </a:r>
            <a:endParaRPr lang="en-AU" sz="2000" dirty="0" smtClean="0"/>
          </a:p>
          <a:p>
            <a:pPr lvl="0"/>
            <a:r>
              <a:rPr lang="en-AU" sz="2000" dirty="0" smtClean="0"/>
              <a:t>3	Human </a:t>
            </a:r>
            <a:r>
              <a:rPr lang="en-AU" sz="2000" dirty="0" smtClean="0"/>
              <a:t>rights requirements</a:t>
            </a:r>
          </a:p>
          <a:p>
            <a:pPr lvl="1">
              <a:buFont typeface="Arial" pitchFamily="34" charset="0"/>
              <a:buChar char="•"/>
            </a:pPr>
            <a:r>
              <a:rPr lang="en-AU" sz="2000" dirty="0" smtClean="0"/>
              <a:t>T</a:t>
            </a:r>
            <a:r>
              <a:rPr lang="en-AU" sz="2000" dirty="0" smtClean="0"/>
              <a:t>he </a:t>
            </a:r>
            <a:r>
              <a:rPr lang="en-AU" sz="2000" dirty="0" smtClean="0"/>
              <a:t>Human Rights &amp; Responsibilities Charter </a:t>
            </a:r>
            <a:r>
              <a:rPr lang="en-AU" sz="2000" dirty="0" smtClean="0"/>
              <a:t>covers </a:t>
            </a:r>
            <a:r>
              <a:rPr lang="en-AU" sz="2000" dirty="0" smtClean="0"/>
              <a:t>members’ freedom, respect, equality and dignity</a:t>
            </a:r>
            <a:r>
              <a:rPr lang="en-AU" sz="2000" dirty="0" smtClean="0"/>
              <a:t>.</a:t>
            </a:r>
          </a:p>
          <a:p>
            <a:pPr lvl="2">
              <a:buFont typeface="Arial" pitchFamily="34" charset="0"/>
              <a:buChar char="•"/>
            </a:pPr>
            <a:r>
              <a:rPr lang="en-AU" sz="2000" dirty="0" smtClean="0"/>
              <a:t>No encouraging of hate crimes or religious vilification of others</a:t>
            </a:r>
          </a:p>
          <a:p>
            <a:pPr lvl="2">
              <a:buFont typeface="Arial" pitchFamily="34" charset="0"/>
              <a:buChar char="•"/>
            </a:pPr>
            <a:r>
              <a:rPr lang="en-AU" sz="2000" dirty="0" smtClean="0"/>
              <a:t>Discrimination on any basis</a:t>
            </a:r>
          </a:p>
          <a:p>
            <a:pPr lvl="2">
              <a:buFont typeface="Arial" pitchFamily="34" charset="0"/>
              <a:buChar char="•"/>
            </a:pPr>
            <a:r>
              <a:rPr lang="en-AU" sz="2000" dirty="0" smtClean="0"/>
              <a:t>No encouraging of victimisation</a:t>
            </a:r>
          </a:p>
          <a:p>
            <a:pPr lvl="2">
              <a:buFont typeface="Arial" pitchFamily="34" charset="0"/>
              <a:buChar char="•"/>
            </a:pPr>
            <a:r>
              <a:rPr lang="en-AU" sz="2000" dirty="0" smtClean="0"/>
              <a:t>No assisting or authorising of others to engage in these activities</a:t>
            </a:r>
            <a:endParaRPr lang="en-AU" sz="2000" dirty="0" smtClean="0"/>
          </a:p>
          <a:p>
            <a:pPr lvl="0"/>
            <a:r>
              <a:rPr lang="en-AU" sz="2000" dirty="0" smtClean="0"/>
              <a:t>4	Social </a:t>
            </a:r>
            <a:r>
              <a:rPr lang="en-AU" sz="2000" dirty="0" smtClean="0"/>
              <a:t>online protocols</a:t>
            </a:r>
          </a:p>
          <a:p>
            <a:pPr lvl="0"/>
            <a:endParaRPr lang="en-AU" dirty="0" smtClean="0"/>
          </a:p>
          <a:p>
            <a:endParaRPr lang="en-AU" dirty="0" smtClean="0"/>
          </a:p>
        </p:txBody>
      </p:sp>
    </p:spTree>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ext Box 2"/>
          <p:cNvSpPr txBox="1">
            <a:spLocks noChangeArrowheads="1"/>
          </p:cNvSpPr>
          <p:nvPr/>
        </p:nvSpPr>
        <p:spPr bwMode="auto">
          <a:xfrm>
            <a:off x="1214414" y="214290"/>
            <a:ext cx="7620000" cy="1815882"/>
          </a:xfrm>
          <a:prstGeom prst="rect">
            <a:avLst/>
          </a:prstGeom>
          <a:noFill/>
          <a:ln w="9525">
            <a:noFill/>
            <a:miter lim="800000"/>
            <a:headEnd/>
            <a:tailEnd/>
          </a:ln>
          <a:effectLst/>
        </p:spPr>
        <p:txBody>
          <a:bodyPr>
            <a:spAutoFit/>
          </a:bodyPr>
          <a:lstStyle/>
          <a:p>
            <a:pPr>
              <a:spcBef>
                <a:spcPct val="50000"/>
              </a:spcBef>
            </a:pPr>
            <a:r>
              <a:rPr lang="en-AU" sz="4000" b="1" dirty="0" smtClean="0"/>
              <a:t>Wikis</a:t>
            </a:r>
            <a:endParaRPr lang="en-AU" sz="4000" dirty="0"/>
          </a:p>
          <a:p>
            <a:pPr>
              <a:spcBef>
                <a:spcPct val="50000"/>
              </a:spcBef>
            </a:pPr>
            <a:endParaRPr lang="en-AU" sz="4800" dirty="0">
              <a:effectLst>
                <a:outerShdw blurRad="38100" dist="38100" dir="2700000" algn="tl">
                  <a:srgbClr val="C0C0C0"/>
                </a:outerShdw>
              </a:effectLst>
            </a:endParaRPr>
          </a:p>
        </p:txBody>
      </p:sp>
      <p:sp>
        <p:nvSpPr>
          <p:cNvPr id="182275" name="Text Box 3"/>
          <p:cNvSpPr txBox="1">
            <a:spLocks noChangeArrowheads="1"/>
          </p:cNvSpPr>
          <p:nvPr/>
        </p:nvSpPr>
        <p:spPr bwMode="auto">
          <a:xfrm>
            <a:off x="1143000" y="1890713"/>
            <a:ext cx="7162800" cy="366712"/>
          </a:xfrm>
          <a:prstGeom prst="rect">
            <a:avLst/>
          </a:prstGeom>
          <a:noFill/>
          <a:ln w="9525">
            <a:noFill/>
            <a:miter lim="800000"/>
            <a:headEnd/>
            <a:tailEnd/>
          </a:ln>
          <a:effectLst/>
        </p:spPr>
        <p:txBody>
          <a:bodyPr>
            <a:spAutoFit/>
          </a:bodyPr>
          <a:lstStyle/>
          <a:p>
            <a:pPr>
              <a:spcBef>
                <a:spcPct val="50000"/>
              </a:spcBef>
            </a:pPr>
            <a:endParaRPr lang="en-US" sz="1800">
              <a:solidFill>
                <a:srgbClr val="000000"/>
              </a:solidFill>
              <a:cs typeface="Times New Roman" pitchFamily="18" charset="0"/>
            </a:endParaRPr>
          </a:p>
        </p:txBody>
      </p:sp>
      <p:sp>
        <p:nvSpPr>
          <p:cNvPr id="182279" name="Rectangle 7"/>
          <p:cNvSpPr>
            <a:spLocks noChangeArrowheads="1"/>
          </p:cNvSpPr>
          <p:nvPr/>
        </p:nvSpPr>
        <p:spPr bwMode="auto">
          <a:xfrm>
            <a:off x="0" y="-9367838"/>
            <a:ext cx="9144000" cy="920750"/>
          </a:xfrm>
          <a:prstGeom prst="rect">
            <a:avLst/>
          </a:prstGeom>
          <a:noFill/>
          <a:ln w="9525">
            <a:noFill/>
            <a:miter lim="800000"/>
            <a:headEnd/>
            <a:tailEnd/>
          </a:ln>
          <a:effectLst/>
        </p:spPr>
        <p:txBody>
          <a:bodyPr tIns="152352" bIns="38088">
            <a:spAutoFit/>
          </a:bodyPr>
          <a:lstStyle/>
          <a:p>
            <a:pPr eaLnBrk="0" hangingPunct="0"/>
            <a:r>
              <a:rPr lang="en-AU" sz="1200">
                <a:solidFill>
                  <a:srgbClr val="000000"/>
                </a:solidFill>
                <a:latin typeface="Arial" charset="0"/>
                <a:cs typeface="Times New Roman" pitchFamily="18" charset="0"/>
              </a:rPr>
              <a:t> </a:t>
            </a:r>
            <a:endParaRPr lang="en-AU" sz="1200">
              <a:latin typeface="Arial" charset="0"/>
              <a:cs typeface="Times New Roman" pitchFamily="18" charset="0"/>
            </a:endParaRPr>
          </a:p>
          <a:p>
            <a:pPr eaLnBrk="0" hangingPunct="0"/>
            <a:r>
              <a:rPr lang="en-AU" sz="1200">
                <a:solidFill>
                  <a:srgbClr val="000000"/>
                </a:solidFill>
                <a:latin typeface="Arial" charset="0"/>
                <a:cs typeface="Times New Roman" pitchFamily="18" charset="0"/>
              </a:rPr>
              <a:t> </a:t>
            </a:r>
            <a:endParaRPr lang="en-AU" sz="1200">
              <a:latin typeface="Arial" charset="0"/>
              <a:cs typeface="Times New Roman" pitchFamily="18" charset="0"/>
            </a:endParaRPr>
          </a:p>
          <a:p>
            <a:pPr eaLnBrk="0" hangingPunct="0"/>
            <a:endParaRPr lang="en-AU">
              <a:latin typeface="Arial" charset="0"/>
            </a:endParaRPr>
          </a:p>
        </p:txBody>
      </p:sp>
      <p:sp>
        <p:nvSpPr>
          <p:cNvPr id="6" name="TextBox 5"/>
          <p:cNvSpPr txBox="1"/>
          <p:nvPr/>
        </p:nvSpPr>
        <p:spPr>
          <a:xfrm>
            <a:off x="357158" y="2143116"/>
            <a:ext cx="8643998" cy="461665"/>
          </a:xfrm>
          <a:prstGeom prst="rect">
            <a:avLst/>
          </a:prstGeom>
          <a:noFill/>
        </p:spPr>
        <p:txBody>
          <a:bodyPr wrap="square" rtlCol="0">
            <a:spAutoFit/>
          </a:bodyPr>
          <a:lstStyle/>
          <a:p>
            <a:pPr>
              <a:buFont typeface="Arial" pitchFamily="34" charset="0"/>
              <a:buChar char="•"/>
            </a:pPr>
            <a:endParaRPr lang="en-AU" dirty="0"/>
          </a:p>
        </p:txBody>
      </p:sp>
      <p:grpSp>
        <p:nvGrpSpPr>
          <p:cNvPr id="7" name="Group 2"/>
          <p:cNvGrpSpPr>
            <a:grpSpLocks/>
          </p:cNvGrpSpPr>
          <p:nvPr/>
        </p:nvGrpSpPr>
        <p:grpSpPr bwMode="auto">
          <a:xfrm>
            <a:off x="357158" y="1142984"/>
            <a:ext cx="7286644" cy="5572140"/>
            <a:chOff x="0" y="0"/>
            <a:chExt cx="5760" cy="4320"/>
          </a:xfrm>
        </p:grpSpPr>
        <p:pic>
          <p:nvPicPr>
            <p:cNvPr id="9" name="Picture 3"/>
            <p:cNvPicPr>
              <a:picLocks noChangeAspect="1" noChangeArrowheads="1"/>
            </p:cNvPicPr>
            <p:nvPr/>
          </p:nvPicPr>
          <p:blipFill>
            <a:blip r:embed="rId2"/>
            <a:srcRect/>
            <a:stretch>
              <a:fillRect/>
            </a:stretch>
          </p:blipFill>
          <p:spPr bwMode="auto">
            <a:xfrm>
              <a:off x="768" y="0"/>
              <a:ext cx="4992" cy="3744"/>
            </a:xfrm>
            <a:prstGeom prst="rect">
              <a:avLst/>
            </a:prstGeom>
            <a:noFill/>
            <a:ln w="9525">
              <a:noFill/>
              <a:miter lim="800000"/>
              <a:headEnd/>
              <a:tailEnd/>
            </a:ln>
          </p:spPr>
        </p:pic>
        <p:pic>
          <p:nvPicPr>
            <p:cNvPr id="10" name="Picture 4"/>
            <p:cNvPicPr>
              <a:picLocks noChangeAspect="1" noChangeArrowheads="1"/>
            </p:cNvPicPr>
            <p:nvPr/>
          </p:nvPicPr>
          <p:blipFill>
            <a:blip r:embed="rId3" cstate="print"/>
            <a:srcRect/>
            <a:stretch>
              <a:fillRect/>
            </a:stretch>
          </p:blipFill>
          <p:spPr bwMode="auto">
            <a:xfrm>
              <a:off x="3744" y="2808"/>
              <a:ext cx="2016" cy="1512"/>
            </a:xfrm>
            <a:prstGeom prst="rect">
              <a:avLst/>
            </a:prstGeom>
            <a:noFill/>
            <a:ln w="9525">
              <a:noFill/>
              <a:miter lim="800000"/>
              <a:headEnd/>
              <a:tailEnd/>
            </a:ln>
            <a:effectLst/>
          </p:spPr>
        </p:pic>
        <p:pic>
          <p:nvPicPr>
            <p:cNvPr id="11" name="Picture 5"/>
            <p:cNvPicPr>
              <a:picLocks noChangeAspect="1" noChangeArrowheads="1"/>
            </p:cNvPicPr>
            <p:nvPr/>
          </p:nvPicPr>
          <p:blipFill>
            <a:blip r:embed="rId4" cstate="print"/>
            <a:srcRect/>
            <a:stretch>
              <a:fillRect/>
            </a:stretch>
          </p:blipFill>
          <p:spPr bwMode="auto">
            <a:xfrm>
              <a:off x="3696" y="0"/>
              <a:ext cx="2064" cy="1548"/>
            </a:xfrm>
            <a:prstGeom prst="rect">
              <a:avLst/>
            </a:prstGeom>
            <a:noFill/>
            <a:ln w="9525">
              <a:noFill/>
              <a:miter lim="800000"/>
              <a:headEnd/>
              <a:tailEnd/>
            </a:ln>
            <a:effectLst/>
          </p:spPr>
        </p:pic>
        <p:pic>
          <p:nvPicPr>
            <p:cNvPr id="12" name="Picture 6"/>
            <p:cNvPicPr>
              <a:picLocks noChangeAspect="1" noChangeArrowheads="1"/>
            </p:cNvPicPr>
            <p:nvPr/>
          </p:nvPicPr>
          <p:blipFill>
            <a:blip r:embed="rId5"/>
            <a:srcRect/>
            <a:stretch>
              <a:fillRect/>
            </a:stretch>
          </p:blipFill>
          <p:spPr bwMode="auto">
            <a:xfrm>
              <a:off x="0" y="2700"/>
              <a:ext cx="2160" cy="1620"/>
            </a:xfrm>
            <a:prstGeom prst="rect">
              <a:avLst/>
            </a:prstGeom>
            <a:noFill/>
            <a:ln w="9525">
              <a:noFill/>
              <a:miter lim="800000"/>
              <a:headEnd/>
              <a:tailEnd/>
            </a:ln>
            <a:effectLst/>
          </p:spPr>
        </p:pic>
        <p:pic>
          <p:nvPicPr>
            <p:cNvPr id="13" name="Picture 7"/>
            <p:cNvPicPr>
              <a:picLocks noChangeAspect="1" noChangeArrowheads="1"/>
            </p:cNvPicPr>
            <p:nvPr/>
          </p:nvPicPr>
          <p:blipFill>
            <a:blip r:embed="rId6" cstate="print"/>
            <a:srcRect/>
            <a:stretch>
              <a:fillRect/>
            </a:stretch>
          </p:blipFill>
          <p:spPr bwMode="auto">
            <a:xfrm>
              <a:off x="2160" y="2807"/>
              <a:ext cx="2016" cy="1513"/>
            </a:xfrm>
            <a:prstGeom prst="rect">
              <a:avLst/>
            </a:prstGeom>
            <a:noFill/>
            <a:ln w="9525">
              <a:noFill/>
              <a:miter lim="800000"/>
              <a:headEnd/>
              <a:tailEnd/>
            </a:ln>
            <a:effectLst/>
          </p:spPr>
        </p:pic>
        <p:pic>
          <p:nvPicPr>
            <p:cNvPr id="14" name="Picture 8"/>
            <p:cNvPicPr>
              <a:picLocks noChangeAspect="1" noChangeArrowheads="1"/>
            </p:cNvPicPr>
            <p:nvPr/>
          </p:nvPicPr>
          <p:blipFill>
            <a:blip r:embed="rId7" cstate="print"/>
            <a:srcRect/>
            <a:stretch>
              <a:fillRect/>
            </a:stretch>
          </p:blipFill>
          <p:spPr bwMode="auto">
            <a:xfrm>
              <a:off x="0" y="1566"/>
              <a:ext cx="2064" cy="1548"/>
            </a:xfrm>
            <a:prstGeom prst="rect">
              <a:avLst/>
            </a:prstGeom>
            <a:noFill/>
            <a:ln w="9525">
              <a:noFill/>
              <a:miter lim="800000"/>
              <a:headEnd/>
              <a:tailEnd/>
            </a:ln>
          </p:spPr>
        </p:pic>
        <p:pic>
          <p:nvPicPr>
            <p:cNvPr id="15" name="Picture 9"/>
            <p:cNvPicPr>
              <a:picLocks noChangeAspect="1" noChangeArrowheads="1"/>
            </p:cNvPicPr>
            <p:nvPr/>
          </p:nvPicPr>
          <p:blipFill>
            <a:blip r:embed="rId8"/>
            <a:srcRect/>
            <a:stretch>
              <a:fillRect/>
            </a:stretch>
          </p:blipFill>
          <p:spPr bwMode="auto">
            <a:xfrm>
              <a:off x="0" y="0"/>
              <a:ext cx="2064" cy="1548"/>
            </a:xfrm>
            <a:prstGeom prst="rect">
              <a:avLst/>
            </a:prstGeom>
            <a:noFill/>
            <a:ln w="9525">
              <a:noFill/>
              <a:miter lim="800000"/>
              <a:headEnd/>
              <a:tailEnd/>
            </a:ln>
          </p:spPr>
        </p:pic>
        <p:pic>
          <p:nvPicPr>
            <p:cNvPr id="16" name="Picture 10"/>
            <p:cNvPicPr>
              <a:picLocks noChangeAspect="1" noChangeArrowheads="1"/>
            </p:cNvPicPr>
            <p:nvPr/>
          </p:nvPicPr>
          <p:blipFill>
            <a:blip r:embed="rId9" cstate="print"/>
            <a:srcRect/>
            <a:stretch>
              <a:fillRect/>
            </a:stretch>
          </p:blipFill>
          <p:spPr bwMode="auto">
            <a:xfrm>
              <a:off x="3600" y="1298"/>
              <a:ext cx="2160" cy="1504"/>
            </a:xfrm>
            <a:prstGeom prst="rect">
              <a:avLst/>
            </a:prstGeom>
            <a:noFill/>
            <a:ln w="9525">
              <a:noFill/>
              <a:miter lim="800000"/>
              <a:headEnd/>
              <a:tailEnd/>
            </a:ln>
          </p:spPr>
        </p:pic>
      </p:grpSp>
      <p:sp>
        <p:nvSpPr>
          <p:cNvPr id="17" name="WordArt 13"/>
          <p:cNvSpPr>
            <a:spLocks noChangeArrowheads="1" noChangeShapeType="1" noTextEdit="1"/>
          </p:cNvSpPr>
          <p:nvPr/>
        </p:nvSpPr>
        <p:spPr bwMode="auto">
          <a:xfrm>
            <a:off x="838200" y="990600"/>
            <a:ext cx="4191000" cy="762000"/>
          </a:xfrm>
          <a:prstGeom prst="rect">
            <a:avLst/>
          </a:prstGeom>
        </p:spPr>
        <p:txBody>
          <a:bodyPr wrap="none" fromWordArt="1">
            <a:prstTxWarp prst="textDeflate">
              <a:avLst>
                <a:gd name="adj" fmla="val 2500"/>
              </a:avLst>
            </a:prstTxWarp>
          </a:bodyPr>
          <a:lstStyle/>
          <a:p>
            <a:pPr algn="ctr"/>
            <a:r>
              <a:rPr lang="en-AU" sz="3600" kern="10" dirty="0">
                <a:ln w="9525">
                  <a:solidFill>
                    <a:srgbClr val="000000"/>
                  </a:solidFill>
                  <a:round/>
                  <a:headEnd/>
                  <a:tailEnd/>
                </a:ln>
                <a:solidFill>
                  <a:srgbClr val="000000"/>
                </a:solidFill>
                <a:latin typeface="Comic Sans MS"/>
              </a:rPr>
              <a:t>Any member can ...</a:t>
            </a:r>
          </a:p>
        </p:txBody>
      </p:sp>
      <p:sp>
        <p:nvSpPr>
          <p:cNvPr id="18" name="WordArt 14"/>
          <p:cNvSpPr>
            <a:spLocks noChangeArrowheads="1" noChangeShapeType="1" noTextEdit="1"/>
          </p:cNvSpPr>
          <p:nvPr/>
        </p:nvSpPr>
        <p:spPr bwMode="auto">
          <a:xfrm>
            <a:off x="714348" y="2357430"/>
            <a:ext cx="2362200" cy="381000"/>
          </a:xfrm>
          <a:prstGeom prst="rect">
            <a:avLst/>
          </a:prstGeom>
        </p:spPr>
        <p:txBody>
          <a:bodyPr wrap="none" fromWordArt="1">
            <a:prstTxWarp prst="textDeflate">
              <a:avLst>
                <a:gd name="adj" fmla="val 0"/>
              </a:avLst>
            </a:prstTxWarp>
          </a:bodyPr>
          <a:lstStyle/>
          <a:p>
            <a:pPr algn="ctr"/>
            <a:r>
              <a:rPr lang="en-AU" sz="3600" kern="10" dirty="0">
                <a:ln w="9525">
                  <a:solidFill>
                    <a:srgbClr val="000000"/>
                  </a:solidFill>
                  <a:round/>
                  <a:headEnd/>
                  <a:tailEnd/>
                </a:ln>
                <a:solidFill>
                  <a:srgbClr val="000000"/>
                </a:solidFill>
                <a:latin typeface="Comic Sans MS"/>
              </a:rPr>
              <a:t>Add content</a:t>
            </a:r>
          </a:p>
        </p:txBody>
      </p:sp>
      <p:sp>
        <p:nvSpPr>
          <p:cNvPr id="19" name="WordArt 17"/>
          <p:cNvSpPr>
            <a:spLocks noChangeArrowheads="1" noChangeShapeType="1" noTextEdit="1"/>
          </p:cNvSpPr>
          <p:nvPr/>
        </p:nvSpPr>
        <p:spPr bwMode="auto">
          <a:xfrm>
            <a:off x="5429256" y="2571744"/>
            <a:ext cx="2362200" cy="381000"/>
          </a:xfrm>
          <a:prstGeom prst="rect">
            <a:avLst/>
          </a:prstGeom>
        </p:spPr>
        <p:txBody>
          <a:bodyPr wrap="none" fromWordArt="1">
            <a:prstTxWarp prst="textDeflate">
              <a:avLst>
                <a:gd name="adj" fmla="val 2500"/>
              </a:avLst>
            </a:prstTxWarp>
          </a:bodyPr>
          <a:lstStyle/>
          <a:p>
            <a:pPr algn="ctr"/>
            <a:r>
              <a:rPr lang="en-AU" sz="3600" kern="10" dirty="0">
                <a:ln w="9525">
                  <a:solidFill>
                    <a:srgbClr val="000000"/>
                  </a:solidFill>
                  <a:round/>
                  <a:headEnd/>
                  <a:tailEnd/>
                </a:ln>
                <a:solidFill>
                  <a:srgbClr val="000000"/>
                </a:solidFill>
                <a:latin typeface="Comic Sans MS"/>
              </a:rPr>
              <a:t>Delete content</a:t>
            </a:r>
          </a:p>
        </p:txBody>
      </p:sp>
      <p:sp>
        <p:nvSpPr>
          <p:cNvPr id="20" name="WordArt 15"/>
          <p:cNvSpPr>
            <a:spLocks noChangeArrowheads="1" noChangeShapeType="1" noTextEdit="1"/>
          </p:cNvSpPr>
          <p:nvPr/>
        </p:nvSpPr>
        <p:spPr bwMode="auto">
          <a:xfrm>
            <a:off x="3929058" y="3571876"/>
            <a:ext cx="3581400" cy="457200"/>
          </a:xfrm>
          <a:prstGeom prst="rect">
            <a:avLst/>
          </a:prstGeom>
        </p:spPr>
        <p:txBody>
          <a:bodyPr wrap="none" fromWordArt="1">
            <a:prstTxWarp prst="textDeflate">
              <a:avLst>
                <a:gd name="adj" fmla="val 2500"/>
              </a:avLst>
            </a:prstTxWarp>
          </a:bodyPr>
          <a:lstStyle/>
          <a:p>
            <a:pPr algn="ctr"/>
            <a:r>
              <a:rPr lang="en-AU" sz="3600" kern="10" dirty="0">
                <a:ln w="9525">
                  <a:solidFill>
                    <a:srgbClr val="000000"/>
                  </a:solidFill>
                  <a:round/>
                  <a:headEnd/>
                  <a:tailEnd/>
                </a:ln>
                <a:solidFill>
                  <a:srgbClr val="000000"/>
                </a:solidFill>
                <a:latin typeface="Comic Sans MS"/>
              </a:rPr>
              <a:t>Join in discussions</a:t>
            </a:r>
          </a:p>
        </p:txBody>
      </p:sp>
      <p:sp>
        <p:nvSpPr>
          <p:cNvPr id="21" name="WordArt 18"/>
          <p:cNvSpPr>
            <a:spLocks noChangeArrowheads="1" noChangeShapeType="1" noTextEdit="1"/>
          </p:cNvSpPr>
          <p:nvPr/>
        </p:nvSpPr>
        <p:spPr bwMode="auto">
          <a:xfrm>
            <a:off x="1000100" y="3429000"/>
            <a:ext cx="2362200" cy="381000"/>
          </a:xfrm>
          <a:prstGeom prst="rect">
            <a:avLst/>
          </a:prstGeom>
        </p:spPr>
        <p:txBody>
          <a:bodyPr wrap="none" fromWordArt="1">
            <a:prstTxWarp prst="textDeflate">
              <a:avLst>
                <a:gd name="adj" fmla="val 2500"/>
              </a:avLst>
            </a:prstTxWarp>
          </a:bodyPr>
          <a:lstStyle/>
          <a:p>
            <a:pPr algn="ctr"/>
            <a:r>
              <a:rPr lang="en-AU" sz="3600" kern="10" dirty="0">
                <a:ln w="9525">
                  <a:solidFill>
                    <a:srgbClr val="000000"/>
                  </a:solidFill>
                  <a:round/>
                  <a:headEnd/>
                  <a:tailEnd/>
                </a:ln>
                <a:solidFill>
                  <a:srgbClr val="000000"/>
                </a:solidFill>
                <a:latin typeface="Comic Sans MS"/>
              </a:rPr>
              <a:t>Edit pages</a:t>
            </a:r>
          </a:p>
        </p:txBody>
      </p:sp>
      <p:sp>
        <p:nvSpPr>
          <p:cNvPr id="22" name="WordArt 19"/>
          <p:cNvSpPr>
            <a:spLocks noChangeArrowheads="1" noChangeShapeType="1" noTextEdit="1"/>
          </p:cNvSpPr>
          <p:nvPr/>
        </p:nvSpPr>
        <p:spPr bwMode="auto">
          <a:xfrm>
            <a:off x="1357290" y="4714884"/>
            <a:ext cx="2362200" cy="381000"/>
          </a:xfrm>
          <a:prstGeom prst="rect">
            <a:avLst/>
          </a:prstGeom>
        </p:spPr>
        <p:txBody>
          <a:bodyPr wrap="none" fromWordArt="1">
            <a:prstTxWarp prst="textDeflate">
              <a:avLst>
                <a:gd name="adj" fmla="val 2500"/>
              </a:avLst>
            </a:prstTxWarp>
          </a:bodyPr>
          <a:lstStyle/>
          <a:p>
            <a:pPr algn="ctr"/>
            <a:r>
              <a:rPr lang="en-AU" sz="3600" kern="10" dirty="0">
                <a:ln w="9525">
                  <a:solidFill>
                    <a:srgbClr val="000000"/>
                  </a:solidFill>
                  <a:round/>
                  <a:headEnd/>
                  <a:tailEnd/>
                </a:ln>
                <a:solidFill>
                  <a:srgbClr val="000000"/>
                </a:solidFill>
                <a:latin typeface="Comic Sans MS"/>
              </a:rPr>
              <a:t>Edit navigation</a:t>
            </a:r>
          </a:p>
        </p:txBody>
      </p:sp>
      <p:sp>
        <p:nvSpPr>
          <p:cNvPr id="23" name="WordArt 16"/>
          <p:cNvSpPr>
            <a:spLocks noChangeArrowheads="1" noChangeShapeType="1" noTextEdit="1"/>
          </p:cNvSpPr>
          <p:nvPr/>
        </p:nvSpPr>
        <p:spPr bwMode="auto">
          <a:xfrm>
            <a:off x="3500430" y="5715016"/>
            <a:ext cx="4495800" cy="381000"/>
          </a:xfrm>
          <a:prstGeom prst="rect">
            <a:avLst/>
          </a:prstGeom>
        </p:spPr>
        <p:txBody>
          <a:bodyPr wrap="none" fromWordArt="1">
            <a:prstTxWarp prst="textDeflate">
              <a:avLst>
                <a:gd name="adj" fmla="val 2500"/>
              </a:avLst>
            </a:prstTxWarp>
          </a:bodyPr>
          <a:lstStyle/>
          <a:p>
            <a:pPr algn="ctr"/>
            <a:r>
              <a:rPr lang="en-AU" sz="3600" kern="10" dirty="0">
                <a:ln w="9525">
                  <a:solidFill>
                    <a:srgbClr val="000000"/>
                  </a:solidFill>
                  <a:round/>
                  <a:headEnd/>
                  <a:tailEnd/>
                </a:ln>
                <a:solidFill>
                  <a:srgbClr val="000000"/>
                </a:solidFill>
                <a:latin typeface="Comic Sans MS"/>
              </a:rPr>
              <a:t>Add links, images &amp; video</a:t>
            </a:r>
          </a:p>
        </p:txBody>
      </p:sp>
    </p:spTree>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WordArt 2"/>
          <p:cNvSpPr>
            <a:spLocks noChangeArrowheads="1" noChangeShapeType="1" noTextEdit="1"/>
          </p:cNvSpPr>
          <p:nvPr/>
        </p:nvSpPr>
        <p:spPr bwMode="auto">
          <a:xfrm>
            <a:off x="228600" y="304800"/>
            <a:ext cx="3733800" cy="1447800"/>
          </a:xfrm>
          <a:prstGeom prst="rect">
            <a:avLst/>
          </a:prstGeom>
        </p:spPr>
        <p:txBody>
          <a:bodyPr wrap="none" fromWordArt="1">
            <a:prstTxWarp prst="textDoubleWave1">
              <a:avLst>
                <a:gd name="adj1" fmla="val 6500"/>
                <a:gd name="adj2" fmla="val 0"/>
              </a:avLst>
            </a:prstTxWarp>
          </a:bodyPr>
          <a:lstStyle/>
          <a:p>
            <a:pPr algn="ctr"/>
            <a:r>
              <a:rPr lang="en-AU" sz="3600" kern="10" spc="-360" dirty="0">
                <a:ln w="38100">
                  <a:solidFill>
                    <a:srgbClr val="FF9900"/>
                  </a:solidFill>
                  <a:round/>
                  <a:headEnd/>
                  <a:tailEnd/>
                </a:ln>
                <a:solidFill>
                  <a:srgbClr val="000000"/>
                </a:solidFill>
                <a:effectLst>
                  <a:outerShdw dist="125724" dir="18900000" algn="ctr" rotWithShape="0">
                    <a:srgbClr val="000099"/>
                  </a:outerShdw>
                </a:effectLst>
                <a:latin typeface="Monotype Corsiva"/>
              </a:rPr>
              <a:t>Wikis</a:t>
            </a:r>
          </a:p>
        </p:txBody>
      </p:sp>
      <p:sp>
        <p:nvSpPr>
          <p:cNvPr id="75779" name="Text Box 3"/>
          <p:cNvSpPr txBox="1">
            <a:spLocks noChangeArrowheads="1"/>
          </p:cNvSpPr>
          <p:nvPr/>
        </p:nvSpPr>
        <p:spPr bwMode="auto">
          <a:xfrm>
            <a:off x="609600" y="2209800"/>
            <a:ext cx="7924800" cy="4291013"/>
          </a:xfrm>
          <a:prstGeom prst="rect">
            <a:avLst/>
          </a:prstGeom>
          <a:noFill/>
          <a:ln w="9525">
            <a:noFill/>
            <a:miter lim="800000"/>
            <a:headEnd/>
            <a:tailEnd/>
          </a:ln>
          <a:effectLst/>
        </p:spPr>
        <p:txBody>
          <a:bodyPr>
            <a:spAutoFit/>
          </a:bodyPr>
          <a:lstStyle/>
          <a:p>
            <a:pPr>
              <a:spcBef>
                <a:spcPct val="50000"/>
              </a:spcBef>
              <a:buFontTx/>
              <a:buChar char="•"/>
            </a:pPr>
            <a:r>
              <a:rPr lang="en-US">
                <a:latin typeface="Comic Sans MS" pitchFamily="66" charset="0"/>
              </a:rPr>
              <a:t>Collaborate using modifiable web pages </a:t>
            </a:r>
          </a:p>
          <a:p>
            <a:pPr>
              <a:spcBef>
                <a:spcPct val="50000"/>
              </a:spcBef>
              <a:buFontTx/>
              <a:buChar char="•"/>
            </a:pPr>
            <a:r>
              <a:rPr lang="en-US">
                <a:latin typeface="Comic Sans MS" pitchFamily="66" charset="0"/>
              </a:rPr>
              <a:t>Automatic web page linking and creation </a:t>
            </a:r>
          </a:p>
          <a:p>
            <a:pPr>
              <a:spcBef>
                <a:spcPct val="50000"/>
              </a:spcBef>
              <a:buFontTx/>
              <a:buChar char="•"/>
            </a:pPr>
            <a:r>
              <a:rPr lang="en-US">
                <a:latin typeface="Comic Sans MS" pitchFamily="66" charset="0"/>
              </a:rPr>
              <a:t>Changes are INSTANTLY published </a:t>
            </a:r>
          </a:p>
          <a:p>
            <a:pPr>
              <a:spcBef>
                <a:spcPct val="50000"/>
              </a:spcBef>
              <a:buFontTx/>
              <a:buChar char="•"/>
            </a:pPr>
            <a:r>
              <a:rPr lang="en-US">
                <a:latin typeface="Comic Sans MS" pitchFamily="66" charset="0"/>
              </a:rPr>
              <a:t>Page change notifications via email </a:t>
            </a:r>
          </a:p>
          <a:p>
            <a:pPr>
              <a:spcBef>
                <a:spcPct val="50000"/>
              </a:spcBef>
              <a:buFontTx/>
              <a:buChar char="•"/>
            </a:pPr>
            <a:r>
              <a:rPr lang="en-US">
                <a:latin typeface="Comic Sans MS" pitchFamily="66" charset="0"/>
              </a:rPr>
              <a:t>Control user access and privileges </a:t>
            </a:r>
          </a:p>
          <a:p>
            <a:pPr>
              <a:spcBef>
                <a:spcPct val="50000"/>
              </a:spcBef>
              <a:buFontTx/>
              <a:buChar char="•"/>
            </a:pPr>
            <a:r>
              <a:rPr lang="en-US">
                <a:latin typeface="Comic Sans MS" pitchFamily="66" charset="0"/>
              </a:rPr>
              <a:t>File sharing </a:t>
            </a:r>
          </a:p>
          <a:p>
            <a:pPr>
              <a:spcBef>
                <a:spcPct val="50000"/>
              </a:spcBef>
              <a:buFontTx/>
              <a:buChar char="•"/>
            </a:pPr>
            <a:r>
              <a:rPr lang="en-US">
                <a:latin typeface="Comic Sans MS" pitchFamily="66" charset="0"/>
              </a:rPr>
              <a:t>Page index and full text search </a:t>
            </a:r>
          </a:p>
          <a:p>
            <a:pPr>
              <a:spcBef>
                <a:spcPct val="50000"/>
              </a:spcBef>
              <a:buFontTx/>
              <a:buChar char="•"/>
            </a:pPr>
            <a:r>
              <a:rPr lang="en-US">
                <a:latin typeface="Comic Sans MS" pitchFamily="66" charset="0"/>
              </a:rPr>
              <a:t>List and restore previous page versions</a:t>
            </a:r>
          </a:p>
        </p:txBody>
      </p:sp>
      <p:pic>
        <p:nvPicPr>
          <p:cNvPr id="75780" name="Picture 4"/>
          <p:cNvPicPr>
            <a:picLocks noChangeAspect="1" noChangeArrowheads="1"/>
          </p:cNvPicPr>
          <p:nvPr/>
        </p:nvPicPr>
        <p:blipFill>
          <a:blip r:embed="rId2"/>
          <a:srcRect/>
          <a:stretch>
            <a:fillRect/>
          </a:stretch>
        </p:blipFill>
        <p:spPr bwMode="auto">
          <a:xfrm>
            <a:off x="5791200" y="3810000"/>
            <a:ext cx="3200400" cy="2400300"/>
          </a:xfrm>
          <a:prstGeom prst="rect">
            <a:avLst/>
          </a:prstGeom>
          <a:noFill/>
          <a:ln w="9525">
            <a:noFill/>
            <a:miter lim="800000"/>
            <a:headEnd/>
            <a:tailEnd/>
          </a:ln>
          <a:effectLst/>
        </p:spPr>
      </p:pic>
      <p:sp>
        <p:nvSpPr>
          <p:cNvPr id="75781" name="Text Box 5"/>
          <p:cNvSpPr txBox="1">
            <a:spLocks noChangeArrowheads="1"/>
          </p:cNvSpPr>
          <p:nvPr/>
        </p:nvSpPr>
        <p:spPr bwMode="auto">
          <a:xfrm>
            <a:off x="4191000" y="990600"/>
            <a:ext cx="4724400" cy="822325"/>
          </a:xfrm>
          <a:prstGeom prst="rect">
            <a:avLst/>
          </a:prstGeom>
          <a:solidFill>
            <a:srgbClr val="33CC33"/>
          </a:solidFill>
          <a:ln w="9525">
            <a:noFill/>
            <a:miter lim="800000"/>
            <a:headEnd/>
            <a:tailEnd/>
          </a:ln>
          <a:effectLst/>
        </p:spPr>
        <p:txBody>
          <a:bodyPr>
            <a:spAutoFit/>
          </a:bodyPr>
          <a:lstStyle/>
          <a:p>
            <a:pPr>
              <a:spcBef>
                <a:spcPct val="50000"/>
              </a:spcBef>
            </a:pPr>
            <a:r>
              <a:rPr lang="en-US" i="1">
                <a:latin typeface="Arial" charset="0"/>
              </a:rPr>
              <a:t>The simplest online database that could possibly work</a:t>
            </a:r>
          </a:p>
        </p:txBody>
      </p:sp>
      <p:sp>
        <p:nvSpPr>
          <p:cNvPr id="75782" name="Text Box 6"/>
          <p:cNvSpPr txBox="1">
            <a:spLocks noChangeArrowheads="1"/>
          </p:cNvSpPr>
          <p:nvPr/>
        </p:nvSpPr>
        <p:spPr bwMode="auto">
          <a:xfrm>
            <a:off x="304800" y="1600200"/>
            <a:ext cx="2438400" cy="457200"/>
          </a:xfrm>
          <a:prstGeom prst="rect">
            <a:avLst/>
          </a:prstGeom>
          <a:solidFill>
            <a:srgbClr val="FFFF00"/>
          </a:solidFill>
          <a:ln w="9525">
            <a:noFill/>
            <a:miter lim="800000"/>
            <a:headEnd/>
            <a:tailEnd/>
          </a:ln>
          <a:effectLst/>
        </p:spPr>
        <p:txBody>
          <a:bodyPr>
            <a:spAutoFit/>
          </a:bodyPr>
          <a:lstStyle/>
          <a:p>
            <a:pPr>
              <a:spcBef>
                <a:spcPct val="50000"/>
              </a:spcBef>
            </a:pPr>
            <a:r>
              <a:rPr lang="en-US" b="1">
                <a:latin typeface="Comic Sans MS" pitchFamily="66" charset="0"/>
              </a:rPr>
              <a:t>Wiki features…</a:t>
            </a:r>
          </a:p>
        </p:txBody>
      </p:sp>
    </p:spTree>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85800" y="760413"/>
            <a:ext cx="7848600" cy="6097587"/>
            <a:chOff x="-3" y="-3"/>
            <a:chExt cx="3674" cy="4033"/>
          </a:xfrm>
        </p:grpSpPr>
        <p:grpSp>
          <p:nvGrpSpPr>
            <p:cNvPr id="3" name="Group 3"/>
            <p:cNvGrpSpPr>
              <a:grpSpLocks/>
            </p:cNvGrpSpPr>
            <p:nvPr/>
          </p:nvGrpSpPr>
          <p:grpSpPr bwMode="auto">
            <a:xfrm>
              <a:off x="0" y="0"/>
              <a:ext cx="3668" cy="4027"/>
              <a:chOff x="0" y="0"/>
              <a:chExt cx="3668" cy="4027"/>
            </a:xfrm>
          </p:grpSpPr>
          <p:grpSp>
            <p:nvGrpSpPr>
              <p:cNvPr id="4" name="Group 4"/>
              <p:cNvGrpSpPr>
                <a:grpSpLocks/>
              </p:cNvGrpSpPr>
              <p:nvPr/>
            </p:nvGrpSpPr>
            <p:grpSpPr bwMode="auto">
              <a:xfrm>
                <a:off x="0" y="0"/>
                <a:ext cx="950" cy="403"/>
                <a:chOff x="0" y="0"/>
                <a:chExt cx="950" cy="403"/>
              </a:xfrm>
            </p:grpSpPr>
            <p:sp>
              <p:nvSpPr>
                <p:cNvPr id="79877" name="Rectangle 5"/>
                <p:cNvSpPr>
                  <a:spLocks noChangeArrowheads="1"/>
                </p:cNvSpPr>
                <p:nvPr/>
              </p:nvSpPr>
              <p:spPr bwMode="auto">
                <a:xfrm>
                  <a:off x="43" y="0"/>
                  <a:ext cx="864" cy="403"/>
                </a:xfrm>
                <a:prstGeom prst="rect">
                  <a:avLst/>
                </a:prstGeom>
                <a:noFill/>
                <a:ln w="9525">
                  <a:noFill/>
                  <a:miter lim="800000"/>
                  <a:headEnd/>
                  <a:tailEnd/>
                </a:ln>
                <a:effectLst/>
              </p:spPr>
              <p:txBody>
                <a:bodyPr/>
                <a:lstStyle/>
                <a:p>
                  <a:r>
                    <a:rPr lang="en-US" sz="1800" b="1">
                      <a:latin typeface="Comic Sans MS" pitchFamily="66" charset="0"/>
                      <a:cs typeface="Times New Roman" pitchFamily="18" charset="0"/>
                    </a:rPr>
                    <a:t>Wiki Level</a:t>
                  </a:r>
                  <a:endParaRPr lang="en-US" sz="1800" b="1">
                    <a:cs typeface="Times New Roman" pitchFamily="18" charset="0"/>
                  </a:endParaRPr>
                </a:p>
                <a:p>
                  <a:pPr eaLnBrk="0" hangingPunct="0"/>
                  <a:endParaRPr lang="en-US" sz="1800" b="1"/>
                </a:p>
              </p:txBody>
            </p:sp>
            <p:sp>
              <p:nvSpPr>
                <p:cNvPr id="79878" name="Rectangle 6"/>
                <p:cNvSpPr>
                  <a:spLocks noChangeArrowheads="1"/>
                </p:cNvSpPr>
                <p:nvPr/>
              </p:nvSpPr>
              <p:spPr bwMode="auto">
                <a:xfrm>
                  <a:off x="0" y="0"/>
                  <a:ext cx="950" cy="403"/>
                </a:xfrm>
                <a:prstGeom prst="rect">
                  <a:avLst/>
                </a:prstGeom>
                <a:noFill/>
                <a:ln w="7">
                  <a:solidFill>
                    <a:srgbClr val="A0A0A0"/>
                  </a:solidFill>
                  <a:miter lim="800000"/>
                  <a:headEnd/>
                  <a:tailEnd/>
                </a:ln>
                <a:effectLst/>
              </p:spPr>
              <p:txBody>
                <a:bodyPr/>
                <a:lstStyle/>
                <a:p>
                  <a:endParaRPr lang="en-AU"/>
                </a:p>
              </p:txBody>
            </p:sp>
          </p:grpSp>
          <p:grpSp>
            <p:nvGrpSpPr>
              <p:cNvPr id="5" name="Group 7"/>
              <p:cNvGrpSpPr>
                <a:grpSpLocks/>
              </p:cNvGrpSpPr>
              <p:nvPr/>
            </p:nvGrpSpPr>
            <p:grpSpPr bwMode="auto">
              <a:xfrm>
                <a:off x="950" y="0"/>
                <a:ext cx="1249" cy="403"/>
                <a:chOff x="950" y="0"/>
                <a:chExt cx="1249" cy="403"/>
              </a:xfrm>
            </p:grpSpPr>
            <p:sp>
              <p:nvSpPr>
                <p:cNvPr id="79880" name="Rectangle 8"/>
                <p:cNvSpPr>
                  <a:spLocks noChangeArrowheads="1"/>
                </p:cNvSpPr>
                <p:nvPr/>
              </p:nvSpPr>
              <p:spPr bwMode="auto">
                <a:xfrm>
                  <a:off x="993" y="0"/>
                  <a:ext cx="1163" cy="403"/>
                </a:xfrm>
                <a:prstGeom prst="rect">
                  <a:avLst/>
                </a:prstGeom>
                <a:noFill/>
                <a:ln w="9525">
                  <a:noFill/>
                  <a:miter lim="800000"/>
                  <a:headEnd/>
                  <a:tailEnd/>
                </a:ln>
                <a:effectLst/>
              </p:spPr>
              <p:txBody>
                <a:bodyPr/>
                <a:lstStyle/>
                <a:p>
                  <a:pPr algn="ctr"/>
                  <a:r>
                    <a:rPr lang="en-US" sz="2000" b="1">
                      <a:latin typeface="Comic Sans MS" pitchFamily="66" charset="0"/>
                      <a:cs typeface="Times New Roman" pitchFamily="18" charset="0"/>
                    </a:rPr>
                    <a:t>Access</a:t>
                  </a:r>
                  <a:endParaRPr lang="en-US" sz="2000" b="1">
                    <a:cs typeface="Times New Roman" pitchFamily="18" charset="0"/>
                  </a:endParaRPr>
                </a:p>
                <a:p>
                  <a:pPr eaLnBrk="0" hangingPunct="0"/>
                  <a:endParaRPr lang="en-US" sz="2000" b="1"/>
                </a:p>
              </p:txBody>
            </p:sp>
            <p:sp>
              <p:nvSpPr>
                <p:cNvPr id="79881" name="Rectangle 9"/>
                <p:cNvSpPr>
                  <a:spLocks noChangeArrowheads="1"/>
                </p:cNvSpPr>
                <p:nvPr/>
              </p:nvSpPr>
              <p:spPr bwMode="auto">
                <a:xfrm>
                  <a:off x="950" y="0"/>
                  <a:ext cx="1249" cy="403"/>
                </a:xfrm>
                <a:prstGeom prst="rect">
                  <a:avLst/>
                </a:prstGeom>
                <a:noFill/>
                <a:ln w="7">
                  <a:solidFill>
                    <a:srgbClr val="A0A0A0"/>
                  </a:solidFill>
                  <a:miter lim="800000"/>
                  <a:headEnd/>
                  <a:tailEnd/>
                </a:ln>
                <a:effectLst/>
              </p:spPr>
              <p:txBody>
                <a:bodyPr/>
                <a:lstStyle/>
                <a:p>
                  <a:endParaRPr lang="en-AU"/>
                </a:p>
              </p:txBody>
            </p:sp>
          </p:grpSp>
          <p:grpSp>
            <p:nvGrpSpPr>
              <p:cNvPr id="6" name="Group 10"/>
              <p:cNvGrpSpPr>
                <a:grpSpLocks/>
              </p:cNvGrpSpPr>
              <p:nvPr/>
            </p:nvGrpSpPr>
            <p:grpSpPr bwMode="auto">
              <a:xfrm>
                <a:off x="2199" y="0"/>
                <a:ext cx="1469" cy="403"/>
                <a:chOff x="2199" y="0"/>
                <a:chExt cx="1469" cy="403"/>
              </a:xfrm>
            </p:grpSpPr>
            <p:sp>
              <p:nvSpPr>
                <p:cNvPr id="79883" name="Rectangle 11"/>
                <p:cNvSpPr>
                  <a:spLocks noChangeArrowheads="1"/>
                </p:cNvSpPr>
                <p:nvPr/>
              </p:nvSpPr>
              <p:spPr bwMode="auto">
                <a:xfrm>
                  <a:off x="2242" y="0"/>
                  <a:ext cx="1383" cy="403"/>
                </a:xfrm>
                <a:prstGeom prst="rect">
                  <a:avLst/>
                </a:prstGeom>
                <a:noFill/>
                <a:ln w="9525">
                  <a:noFill/>
                  <a:miter lim="800000"/>
                  <a:headEnd/>
                  <a:tailEnd/>
                </a:ln>
                <a:effectLst/>
              </p:spPr>
              <p:txBody>
                <a:bodyPr/>
                <a:lstStyle/>
                <a:p>
                  <a:r>
                    <a:rPr lang="en-US" sz="2000" b="1">
                      <a:latin typeface="Comic Sans MS" pitchFamily="66" charset="0"/>
                      <a:cs typeface="Times New Roman" pitchFamily="18" charset="0"/>
                    </a:rPr>
                    <a:t>Education Use</a:t>
                  </a:r>
                  <a:endParaRPr lang="en-US" sz="2000" b="1">
                    <a:cs typeface="Times New Roman" pitchFamily="18" charset="0"/>
                  </a:endParaRPr>
                </a:p>
                <a:p>
                  <a:pPr eaLnBrk="0" hangingPunct="0"/>
                  <a:endParaRPr lang="en-US" sz="2000" b="1"/>
                </a:p>
              </p:txBody>
            </p:sp>
            <p:sp>
              <p:nvSpPr>
                <p:cNvPr id="79884" name="Rectangle 12"/>
                <p:cNvSpPr>
                  <a:spLocks noChangeArrowheads="1"/>
                </p:cNvSpPr>
                <p:nvPr/>
              </p:nvSpPr>
              <p:spPr bwMode="auto">
                <a:xfrm>
                  <a:off x="2199" y="0"/>
                  <a:ext cx="1469" cy="403"/>
                </a:xfrm>
                <a:prstGeom prst="rect">
                  <a:avLst/>
                </a:prstGeom>
                <a:noFill/>
                <a:ln w="7">
                  <a:solidFill>
                    <a:srgbClr val="A0A0A0"/>
                  </a:solidFill>
                  <a:miter lim="800000"/>
                  <a:headEnd/>
                  <a:tailEnd/>
                </a:ln>
                <a:effectLst/>
              </p:spPr>
              <p:txBody>
                <a:bodyPr/>
                <a:lstStyle/>
                <a:p>
                  <a:endParaRPr lang="en-AU"/>
                </a:p>
              </p:txBody>
            </p:sp>
          </p:grpSp>
          <p:grpSp>
            <p:nvGrpSpPr>
              <p:cNvPr id="7" name="Group 13"/>
              <p:cNvGrpSpPr>
                <a:grpSpLocks/>
              </p:cNvGrpSpPr>
              <p:nvPr/>
            </p:nvGrpSpPr>
            <p:grpSpPr bwMode="auto">
              <a:xfrm>
                <a:off x="0" y="403"/>
                <a:ext cx="950" cy="978"/>
                <a:chOff x="0" y="403"/>
                <a:chExt cx="950" cy="978"/>
              </a:xfrm>
            </p:grpSpPr>
            <p:sp>
              <p:nvSpPr>
                <p:cNvPr id="79886" name="Rectangle 14"/>
                <p:cNvSpPr>
                  <a:spLocks noChangeArrowheads="1"/>
                </p:cNvSpPr>
                <p:nvPr/>
              </p:nvSpPr>
              <p:spPr bwMode="auto">
                <a:xfrm>
                  <a:off x="43" y="403"/>
                  <a:ext cx="864" cy="978"/>
                </a:xfrm>
                <a:prstGeom prst="rect">
                  <a:avLst/>
                </a:prstGeom>
                <a:noFill/>
                <a:ln w="9525">
                  <a:noFill/>
                  <a:miter lim="800000"/>
                  <a:headEnd/>
                  <a:tailEnd/>
                </a:ln>
                <a:effectLst/>
              </p:spPr>
              <p:txBody>
                <a:bodyPr/>
                <a:lstStyle/>
                <a:p>
                  <a:pPr marL="457200" indent="-457200"/>
                  <a:r>
                    <a:rPr lang="en-US" b="1">
                      <a:latin typeface="Comic Sans MS" pitchFamily="66" charset="0"/>
                      <a:cs typeface="Times New Roman" pitchFamily="18" charset="0"/>
                    </a:rPr>
                    <a:t>1. </a:t>
                  </a:r>
                </a:p>
                <a:p>
                  <a:pPr marL="457200" indent="-457200"/>
                  <a:r>
                    <a:rPr lang="en-US" b="1">
                      <a:latin typeface="Comic Sans MS" pitchFamily="66" charset="0"/>
                      <a:cs typeface="Times New Roman" pitchFamily="18" charset="0"/>
                    </a:rPr>
                    <a:t>Public wiki</a:t>
                  </a:r>
                  <a:endParaRPr lang="en-US" b="1">
                    <a:cs typeface="Times New Roman" pitchFamily="18" charset="0"/>
                  </a:endParaRPr>
                </a:p>
                <a:p>
                  <a:pPr marL="457200" indent="-457200" eaLnBrk="0" hangingPunct="0"/>
                  <a:endParaRPr lang="en-US"/>
                </a:p>
              </p:txBody>
            </p:sp>
            <p:sp>
              <p:nvSpPr>
                <p:cNvPr id="79887" name="Rectangle 15"/>
                <p:cNvSpPr>
                  <a:spLocks noChangeArrowheads="1"/>
                </p:cNvSpPr>
                <p:nvPr/>
              </p:nvSpPr>
              <p:spPr bwMode="auto">
                <a:xfrm>
                  <a:off x="0" y="403"/>
                  <a:ext cx="950" cy="978"/>
                </a:xfrm>
                <a:prstGeom prst="rect">
                  <a:avLst/>
                </a:prstGeom>
                <a:noFill/>
                <a:ln w="7">
                  <a:solidFill>
                    <a:srgbClr val="A0A0A0"/>
                  </a:solidFill>
                  <a:miter lim="800000"/>
                  <a:headEnd/>
                  <a:tailEnd/>
                </a:ln>
                <a:effectLst/>
              </p:spPr>
              <p:txBody>
                <a:bodyPr/>
                <a:lstStyle/>
                <a:p>
                  <a:endParaRPr lang="en-AU"/>
                </a:p>
              </p:txBody>
            </p:sp>
          </p:grpSp>
          <p:grpSp>
            <p:nvGrpSpPr>
              <p:cNvPr id="8" name="Group 16"/>
              <p:cNvGrpSpPr>
                <a:grpSpLocks/>
              </p:cNvGrpSpPr>
              <p:nvPr/>
            </p:nvGrpSpPr>
            <p:grpSpPr bwMode="auto">
              <a:xfrm>
                <a:off x="950" y="403"/>
                <a:ext cx="1249" cy="978"/>
                <a:chOff x="950" y="403"/>
                <a:chExt cx="1249" cy="978"/>
              </a:xfrm>
            </p:grpSpPr>
            <p:sp>
              <p:nvSpPr>
                <p:cNvPr id="79889" name="Rectangle 17"/>
                <p:cNvSpPr>
                  <a:spLocks noChangeArrowheads="1"/>
                </p:cNvSpPr>
                <p:nvPr/>
              </p:nvSpPr>
              <p:spPr bwMode="auto">
                <a:xfrm>
                  <a:off x="993" y="403"/>
                  <a:ext cx="1163" cy="978"/>
                </a:xfrm>
                <a:prstGeom prst="rect">
                  <a:avLst/>
                </a:prstGeom>
                <a:noFill/>
                <a:ln w="9525">
                  <a:noFill/>
                  <a:miter lim="800000"/>
                  <a:headEnd/>
                  <a:tailEnd/>
                </a:ln>
                <a:effectLst/>
              </p:spPr>
              <p:txBody>
                <a:bodyPr/>
                <a:lstStyle/>
                <a:p>
                  <a:r>
                    <a:rPr lang="en-US" sz="1600" b="1">
                      <a:latin typeface="Comic Sans MS" pitchFamily="66" charset="0"/>
                      <a:cs typeface="Times New Roman" pitchFamily="18" charset="0"/>
                    </a:rPr>
                    <a:t>Anyone</a:t>
                  </a:r>
                  <a:r>
                    <a:rPr lang="en-US" sz="1600">
                      <a:latin typeface="Comic Sans MS" pitchFamily="66" charset="0"/>
                      <a:cs typeface="Times New Roman" pitchFamily="18" charset="0"/>
                    </a:rPr>
                    <a:t> in the world can view. </a:t>
                  </a:r>
                  <a:endParaRPr lang="en-US" sz="1600">
                    <a:cs typeface="Times New Roman" pitchFamily="18" charset="0"/>
                  </a:endParaRPr>
                </a:p>
                <a:p>
                  <a:pPr eaLnBrk="0" hangingPunct="0"/>
                  <a:r>
                    <a:rPr lang="en-US" sz="1600" b="1">
                      <a:latin typeface="Comic Sans MS" pitchFamily="66" charset="0"/>
                      <a:cs typeface="Times New Roman" pitchFamily="18" charset="0"/>
                    </a:rPr>
                    <a:t>Anyone</a:t>
                  </a:r>
                  <a:r>
                    <a:rPr lang="en-US" sz="1600">
                      <a:latin typeface="Comic Sans MS" pitchFamily="66" charset="0"/>
                      <a:cs typeface="Times New Roman" pitchFamily="18" charset="0"/>
                    </a:rPr>
                    <a:t> can become a member.</a:t>
                  </a:r>
                  <a:endParaRPr lang="en-US" sz="1600">
                    <a:cs typeface="Times New Roman" pitchFamily="18" charset="0"/>
                  </a:endParaRPr>
                </a:p>
                <a:p>
                  <a:pPr eaLnBrk="0" hangingPunct="0"/>
                  <a:r>
                    <a:rPr lang="en-US" sz="1600" b="1">
                      <a:latin typeface="Comic Sans MS" pitchFamily="66" charset="0"/>
                      <a:cs typeface="Times New Roman" pitchFamily="18" charset="0"/>
                    </a:rPr>
                    <a:t>Anyone</a:t>
                  </a:r>
                  <a:r>
                    <a:rPr lang="en-US" sz="1600">
                      <a:latin typeface="Comic Sans MS" pitchFamily="66" charset="0"/>
                      <a:cs typeface="Times New Roman" pitchFamily="18" charset="0"/>
                    </a:rPr>
                    <a:t> can edit, contribute or delete.</a:t>
                  </a:r>
                  <a:endParaRPr lang="en-US" sz="1600">
                    <a:cs typeface="Times New Roman" pitchFamily="18" charset="0"/>
                  </a:endParaRPr>
                </a:p>
                <a:p>
                  <a:pPr eaLnBrk="0" hangingPunct="0"/>
                  <a:endParaRPr lang="en-US" sz="1600"/>
                </a:p>
              </p:txBody>
            </p:sp>
            <p:sp>
              <p:nvSpPr>
                <p:cNvPr id="79890" name="Rectangle 18"/>
                <p:cNvSpPr>
                  <a:spLocks noChangeArrowheads="1"/>
                </p:cNvSpPr>
                <p:nvPr/>
              </p:nvSpPr>
              <p:spPr bwMode="auto">
                <a:xfrm>
                  <a:off x="950" y="403"/>
                  <a:ext cx="1249" cy="978"/>
                </a:xfrm>
                <a:prstGeom prst="rect">
                  <a:avLst/>
                </a:prstGeom>
                <a:noFill/>
                <a:ln w="7">
                  <a:solidFill>
                    <a:srgbClr val="A0A0A0"/>
                  </a:solidFill>
                  <a:miter lim="800000"/>
                  <a:headEnd/>
                  <a:tailEnd/>
                </a:ln>
                <a:effectLst/>
              </p:spPr>
              <p:txBody>
                <a:bodyPr/>
                <a:lstStyle/>
                <a:p>
                  <a:endParaRPr lang="en-AU"/>
                </a:p>
              </p:txBody>
            </p:sp>
          </p:grpSp>
          <p:grpSp>
            <p:nvGrpSpPr>
              <p:cNvPr id="9" name="Group 19"/>
              <p:cNvGrpSpPr>
                <a:grpSpLocks/>
              </p:cNvGrpSpPr>
              <p:nvPr/>
            </p:nvGrpSpPr>
            <p:grpSpPr bwMode="auto">
              <a:xfrm>
                <a:off x="2199" y="403"/>
                <a:ext cx="1469" cy="978"/>
                <a:chOff x="2199" y="403"/>
                <a:chExt cx="1469" cy="978"/>
              </a:xfrm>
            </p:grpSpPr>
            <p:sp>
              <p:nvSpPr>
                <p:cNvPr id="79892" name="Rectangle 20"/>
                <p:cNvSpPr>
                  <a:spLocks noChangeArrowheads="1"/>
                </p:cNvSpPr>
                <p:nvPr/>
              </p:nvSpPr>
              <p:spPr bwMode="auto">
                <a:xfrm>
                  <a:off x="2242" y="403"/>
                  <a:ext cx="1383" cy="978"/>
                </a:xfrm>
                <a:prstGeom prst="rect">
                  <a:avLst/>
                </a:prstGeom>
                <a:noFill/>
                <a:ln w="9525">
                  <a:noFill/>
                  <a:miter lim="800000"/>
                  <a:headEnd/>
                  <a:tailEnd/>
                </a:ln>
                <a:effectLst/>
              </p:spPr>
              <p:txBody>
                <a:bodyPr/>
                <a:lstStyle/>
                <a:p>
                  <a:r>
                    <a:rPr lang="en-US" sz="1600" dirty="0">
                      <a:latin typeface="Comic Sans MS" pitchFamily="66" charset="0"/>
                      <a:cs typeface="Times New Roman" pitchFamily="18" charset="0"/>
                    </a:rPr>
                    <a:t>Great if you appreciate global contributions </a:t>
                  </a:r>
                  <a:r>
                    <a:rPr lang="en-US" sz="1600" dirty="0" err="1">
                      <a:latin typeface="Comic Sans MS" pitchFamily="66" charset="0"/>
                      <a:cs typeface="Times New Roman" pitchFamily="18" charset="0"/>
                    </a:rPr>
                    <a:t>eg</a:t>
                  </a:r>
                  <a:r>
                    <a:rPr lang="en-US" sz="1600" dirty="0">
                      <a:latin typeface="Comic Sans MS" pitchFamily="66" charset="0"/>
                      <a:cs typeface="Times New Roman" pitchFamily="18" charset="0"/>
                    </a:rPr>
                    <a:t>.  Wikipedia, but you must rely on </a:t>
                  </a:r>
                  <a:r>
                    <a:rPr lang="en-US" sz="1600" dirty="0">
                      <a:latin typeface="Comic Sans MS" pitchFamily="66" charset="0"/>
                      <a:cs typeface="Times New Roman" pitchFamily="18" charset="0"/>
                    </a:rPr>
                    <a:t>“Soft Security” </a:t>
                  </a:r>
                  <a:r>
                    <a:rPr lang="en-US" sz="1600" dirty="0">
                      <a:latin typeface="Comic Sans MS" pitchFamily="66" charset="0"/>
                      <a:cs typeface="Times New Roman" pitchFamily="18" charset="0"/>
                    </a:rPr>
                    <a:t>to maintain order.</a:t>
                  </a:r>
                  <a:endParaRPr lang="en-US" sz="1600" dirty="0">
                    <a:cs typeface="Times New Roman" pitchFamily="18" charset="0"/>
                  </a:endParaRPr>
                </a:p>
                <a:p>
                  <a:pPr eaLnBrk="0" hangingPunct="0"/>
                  <a:endParaRPr lang="en-US" sz="1600" dirty="0"/>
                </a:p>
              </p:txBody>
            </p:sp>
            <p:sp>
              <p:nvSpPr>
                <p:cNvPr id="79893" name="Rectangle 21"/>
                <p:cNvSpPr>
                  <a:spLocks noChangeArrowheads="1"/>
                </p:cNvSpPr>
                <p:nvPr/>
              </p:nvSpPr>
              <p:spPr bwMode="auto">
                <a:xfrm>
                  <a:off x="2199" y="403"/>
                  <a:ext cx="1469" cy="978"/>
                </a:xfrm>
                <a:prstGeom prst="rect">
                  <a:avLst/>
                </a:prstGeom>
                <a:noFill/>
                <a:ln w="7">
                  <a:solidFill>
                    <a:srgbClr val="A0A0A0"/>
                  </a:solidFill>
                  <a:miter lim="800000"/>
                  <a:headEnd/>
                  <a:tailEnd/>
                </a:ln>
                <a:effectLst/>
              </p:spPr>
              <p:txBody>
                <a:bodyPr/>
                <a:lstStyle/>
                <a:p>
                  <a:endParaRPr lang="en-AU"/>
                </a:p>
              </p:txBody>
            </p:sp>
          </p:grpSp>
          <p:grpSp>
            <p:nvGrpSpPr>
              <p:cNvPr id="10" name="Group 22"/>
              <p:cNvGrpSpPr>
                <a:grpSpLocks/>
              </p:cNvGrpSpPr>
              <p:nvPr/>
            </p:nvGrpSpPr>
            <p:grpSpPr bwMode="auto">
              <a:xfrm>
                <a:off x="0" y="1381"/>
                <a:ext cx="950" cy="1323"/>
                <a:chOff x="0" y="1381"/>
                <a:chExt cx="950" cy="1323"/>
              </a:xfrm>
            </p:grpSpPr>
            <p:sp>
              <p:nvSpPr>
                <p:cNvPr id="79895" name="Rectangle 23"/>
                <p:cNvSpPr>
                  <a:spLocks noChangeArrowheads="1"/>
                </p:cNvSpPr>
                <p:nvPr/>
              </p:nvSpPr>
              <p:spPr bwMode="auto">
                <a:xfrm>
                  <a:off x="43" y="1381"/>
                  <a:ext cx="864" cy="1323"/>
                </a:xfrm>
                <a:prstGeom prst="rect">
                  <a:avLst/>
                </a:prstGeom>
                <a:noFill/>
                <a:ln w="9525">
                  <a:noFill/>
                  <a:miter lim="800000"/>
                  <a:headEnd/>
                  <a:tailEnd/>
                </a:ln>
                <a:effectLst/>
              </p:spPr>
              <p:txBody>
                <a:bodyPr/>
                <a:lstStyle/>
                <a:p>
                  <a:r>
                    <a:rPr lang="en-US" b="1">
                      <a:latin typeface="Comic Sans MS" pitchFamily="66" charset="0"/>
                      <a:cs typeface="Times New Roman" pitchFamily="18" charset="0"/>
                    </a:rPr>
                    <a:t>2. Protected wiki</a:t>
                  </a:r>
                  <a:endParaRPr lang="en-US" b="1">
                    <a:cs typeface="Times New Roman" pitchFamily="18" charset="0"/>
                  </a:endParaRPr>
                </a:p>
                <a:p>
                  <a:pPr eaLnBrk="0" hangingPunct="0"/>
                  <a:endParaRPr lang="en-US"/>
                </a:p>
              </p:txBody>
            </p:sp>
            <p:sp>
              <p:nvSpPr>
                <p:cNvPr id="79896" name="Rectangle 24"/>
                <p:cNvSpPr>
                  <a:spLocks noChangeArrowheads="1"/>
                </p:cNvSpPr>
                <p:nvPr/>
              </p:nvSpPr>
              <p:spPr bwMode="auto">
                <a:xfrm>
                  <a:off x="0" y="1381"/>
                  <a:ext cx="950" cy="1323"/>
                </a:xfrm>
                <a:prstGeom prst="rect">
                  <a:avLst/>
                </a:prstGeom>
                <a:noFill/>
                <a:ln w="7">
                  <a:solidFill>
                    <a:srgbClr val="A0A0A0"/>
                  </a:solidFill>
                  <a:miter lim="800000"/>
                  <a:headEnd/>
                  <a:tailEnd/>
                </a:ln>
                <a:effectLst/>
              </p:spPr>
              <p:txBody>
                <a:bodyPr/>
                <a:lstStyle/>
                <a:p>
                  <a:endParaRPr lang="en-AU"/>
                </a:p>
              </p:txBody>
            </p:sp>
          </p:grpSp>
          <p:grpSp>
            <p:nvGrpSpPr>
              <p:cNvPr id="11" name="Group 25"/>
              <p:cNvGrpSpPr>
                <a:grpSpLocks/>
              </p:cNvGrpSpPr>
              <p:nvPr/>
            </p:nvGrpSpPr>
            <p:grpSpPr bwMode="auto">
              <a:xfrm>
                <a:off x="950" y="1381"/>
                <a:ext cx="1249" cy="1323"/>
                <a:chOff x="950" y="1381"/>
                <a:chExt cx="1249" cy="1323"/>
              </a:xfrm>
            </p:grpSpPr>
            <p:sp>
              <p:nvSpPr>
                <p:cNvPr id="79898" name="Rectangle 26"/>
                <p:cNvSpPr>
                  <a:spLocks noChangeArrowheads="1"/>
                </p:cNvSpPr>
                <p:nvPr/>
              </p:nvSpPr>
              <p:spPr bwMode="auto">
                <a:xfrm>
                  <a:off x="993" y="1381"/>
                  <a:ext cx="1163" cy="1323"/>
                </a:xfrm>
                <a:prstGeom prst="rect">
                  <a:avLst/>
                </a:prstGeom>
                <a:noFill/>
                <a:ln w="9525">
                  <a:noFill/>
                  <a:miter lim="800000"/>
                  <a:headEnd/>
                  <a:tailEnd/>
                </a:ln>
                <a:effectLst/>
              </p:spPr>
              <p:txBody>
                <a:bodyPr/>
                <a:lstStyle/>
                <a:p>
                  <a:r>
                    <a:rPr lang="en-US" sz="1600" b="1">
                      <a:latin typeface="Comic Sans MS" pitchFamily="66" charset="0"/>
                      <a:cs typeface="Times New Roman" pitchFamily="18" charset="0"/>
                    </a:rPr>
                    <a:t>Anyone</a:t>
                  </a:r>
                  <a:r>
                    <a:rPr lang="en-US" sz="1600">
                      <a:latin typeface="Comic Sans MS" pitchFamily="66" charset="0"/>
                      <a:cs typeface="Times New Roman" pitchFamily="18" charset="0"/>
                    </a:rPr>
                    <a:t> in the world can view.</a:t>
                  </a:r>
                  <a:endParaRPr lang="en-US" sz="1600">
                    <a:cs typeface="Times New Roman" pitchFamily="18" charset="0"/>
                  </a:endParaRPr>
                </a:p>
                <a:p>
                  <a:pPr eaLnBrk="0" hangingPunct="0"/>
                  <a:r>
                    <a:rPr lang="en-US" sz="1600">
                      <a:latin typeface="Comic Sans MS" pitchFamily="66" charset="0"/>
                      <a:cs typeface="Times New Roman" pitchFamily="18" charset="0"/>
                    </a:rPr>
                    <a:t> Only those allowed by the organiser can </a:t>
                  </a:r>
                  <a:r>
                    <a:rPr lang="en-US" sz="1600" b="1">
                      <a:latin typeface="Comic Sans MS" pitchFamily="66" charset="0"/>
                      <a:cs typeface="Times New Roman" pitchFamily="18" charset="0"/>
                    </a:rPr>
                    <a:t>join and become a member</a:t>
                  </a:r>
                  <a:r>
                    <a:rPr lang="en-US" sz="1600">
                      <a:latin typeface="Comic Sans MS" pitchFamily="66" charset="0"/>
                      <a:cs typeface="Times New Roman" pitchFamily="18" charset="0"/>
                    </a:rPr>
                    <a:t>. </a:t>
                  </a:r>
                  <a:endParaRPr lang="en-US" sz="1600">
                    <a:cs typeface="Times New Roman" pitchFamily="18" charset="0"/>
                  </a:endParaRPr>
                </a:p>
                <a:p>
                  <a:pPr eaLnBrk="0" hangingPunct="0"/>
                  <a:r>
                    <a:rPr lang="en-US" sz="1600" b="1">
                      <a:latin typeface="Comic Sans MS" pitchFamily="66" charset="0"/>
                      <a:cs typeface="Times New Roman" pitchFamily="18" charset="0"/>
                    </a:rPr>
                    <a:t>Only members</a:t>
                  </a:r>
                  <a:r>
                    <a:rPr lang="en-US" sz="1600">
                      <a:latin typeface="Comic Sans MS" pitchFamily="66" charset="0"/>
                      <a:cs typeface="Times New Roman" pitchFamily="18" charset="0"/>
                    </a:rPr>
                    <a:t> can edit,</a:t>
                  </a:r>
                  <a:r>
                    <a:rPr lang="en-US" sz="1200">
                      <a:latin typeface="Comic Sans MS" pitchFamily="66" charset="0"/>
                      <a:cs typeface="Times New Roman" pitchFamily="18" charset="0"/>
                    </a:rPr>
                    <a:t> contribute or delete.</a:t>
                  </a:r>
                  <a:endParaRPr lang="en-US" sz="1200">
                    <a:cs typeface="Times New Roman" pitchFamily="18" charset="0"/>
                  </a:endParaRPr>
                </a:p>
                <a:p>
                  <a:pPr eaLnBrk="0" hangingPunct="0"/>
                  <a:endParaRPr lang="en-US"/>
                </a:p>
              </p:txBody>
            </p:sp>
            <p:sp>
              <p:nvSpPr>
                <p:cNvPr id="79899" name="Rectangle 27"/>
                <p:cNvSpPr>
                  <a:spLocks noChangeArrowheads="1"/>
                </p:cNvSpPr>
                <p:nvPr/>
              </p:nvSpPr>
              <p:spPr bwMode="auto">
                <a:xfrm>
                  <a:off x="950" y="1381"/>
                  <a:ext cx="1249" cy="1323"/>
                </a:xfrm>
                <a:prstGeom prst="rect">
                  <a:avLst/>
                </a:prstGeom>
                <a:noFill/>
                <a:ln w="7">
                  <a:solidFill>
                    <a:srgbClr val="A0A0A0"/>
                  </a:solidFill>
                  <a:miter lim="800000"/>
                  <a:headEnd/>
                  <a:tailEnd/>
                </a:ln>
                <a:effectLst/>
              </p:spPr>
              <p:txBody>
                <a:bodyPr/>
                <a:lstStyle/>
                <a:p>
                  <a:endParaRPr lang="en-AU"/>
                </a:p>
              </p:txBody>
            </p:sp>
          </p:grpSp>
          <p:grpSp>
            <p:nvGrpSpPr>
              <p:cNvPr id="12" name="Group 28"/>
              <p:cNvGrpSpPr>
                <a:grpSpLocks/>
              </p:cNvGrpSpPr>
              <p:nvPr/>
            </p:nvGrpSpPr>
            <p:grpSpPr bwMode="auto">
              <a:xfrm>
                <a:off x="2199" y="1381"/>
                <a:ext cx="1469" cy="1323"/>
                <a:chOff x="2199" y="1381"/>
                <a:chExt cx="1469" cy="1323"/>
              </a:xfrm>
            </p:grpSpPr>
            <p:sp>
              <p:nvSpPr>
                <p:cNvPr id="79901" name="Rectangle 29"/>
                <p:cNvSpPr>
                  <a:spLocks noChangeArrowheads="1"/>
                </p:cNvSpPr>
                <p:nvPr/>
              </p:nvSpPr>
              <p:spPr bwMode="auto">
                <a:xfrm>
                  <a:off x="2242" y="1381"/>
                  <a:ext cx="1383" cy="1323"/>
                </a:xfrm>
                <a:prstGeom prst="rect">
                  <a:avLst/>
                </a:prstGeom>
                <a:noFill/>
                <a:ln w="9525">
                  <a:noFill/>
                  <a:miter lim="800000"/>
                  <a:headEnd/>
                  <a:tailEnd/>
                </a:ln>
                <a:effectLst/>
              </p:spPr>
              <p:txBody>
                <a:bodyPr/>
                <a:lstStyle/>
                <a:p>
                  <a:r>
                    <a:rPr lang="en-US" sz="1500">
                      <a:latin typeface="Comic Sans MS" pitchFamily="66" charset="0"/>
                      <a:cs typeface="Times New Roman" pitchFamily="18" charset="0"/>
                    </a:rPr>
                    <a:t>These are most popular for classroom  use. Mum, Dad, Gran and the world can view, but only members, with recognised usernames and their own passwords, can change or delete anything and contribute to discussions</a:t>
                  </a:r>
                  <a:r>
                    <a:rPr lang="en-US" sz="1200">
                      <a:latin typeface="Comic Sans MS" pitchFamily="66" charset="0"/>
                      <a:cs typeface="Times New Roman" pitchFamily="18" charset="0"/>
                    </a:rPr>
                    <a:t>.</a:t>
                  </a:r>
                  <a:endParaRPr lang="en-US" sz="1200">
                    <a:cs typeface="Times New Roman" pitchFamily="18" charset="0"/>
                  </a:endParaRPr>
                </a:p>
                <a:p>
                  <a:pPr eaLnBrk="0" hangingPunct="0"/>
                  <a:endParaRPr lang="en-US"/>
                </a:p>
              </p:txBody>
            </p:sp>
            <p:sp>
              <p:nvSpPr>
                <p:cNvPr id="79902" name="Rectangle 30"/>
                <p:cNvSpPr>
                  <a:spLocks noChangeArrowheads="1"/>
                </p:cNvSpPr>
                <p:nvPr/>
              </p:nvSpPr>
              <p:spPr bwMode="auto">
                <a:xfrm>
                  <a:off x="2199" y="1381"/>
                  <a:ext cx="1469" cy="1323"/>
                </a:xfrm>
                <a:prstGeom prst="rect">
                  <a:avLst/>
                </a:prstGeom>
                <a:noFill/>
                <a:ln w="7">
                  <a:solidFill>
                    <a:srgbClr val="A0A0A0"/>
                  </a:solidFill>
                  <a:miter lim="800000"/>
                  <a:headEnd/>
                  <a:tailEnd/>
                </a:ln>
                <a:effectLst/>
              </p:spPr>
              <p:txBody>
                <a:bodyPr/>
                <a:lstStyle/>
                <a:p>
                  <a:endParaRPr lang="en-AU"/>
                </a:p>
              </p:txBody>
            </p:sp>
          </p:grpSp>
          <p:grpSp>
            <p:nvGrpSpPr>
              <p:cNvPr id="13" name="Group 31"/>
              <p:cNvGrpSpPr>
                <a:grpSpLocks/>
              </p:cNvGrpSpPr>
              <p:nvPr/>
            </p:nvGrpSpPr>
            <p:grpSpPr bwMode="auto">
              <a:xfrm>
                <a:off x="0" y="2704"/>
                <a:ext cx="950" cy="1323"/>
                <a:chOff x="0" y="2704"/>
                <a:chExt cx="950" cy="1323"/>
              </a:xfrm>
            </p:grpSpPr>
            <p:sp>
              <p:nvSpPr>
                <p:cNvPr id="79904" name="Rectangle 32"/>
                <p:cNvSpPr>
                  <a:spLocks noChangeArrowheads="1"/>
                </p:cNvSpPr>
                <p:nvPr/>
              </p:nvSpPr>
              <p:spPr bwMode="auto">
                <a:xfrm>
                  <a:off x="43" y="2704"/>
                  <a:ext cx="864" cy="1323"/>
                </a:xfrm>
                <a:prstGeom prst="rect">
                  <a:avLst/>
                </a:prstGeom>
                <a:noFill/>
                <a:ln w="9525">
                  <a:noFill/>
                  <a:miter lim="800000"/>
                  <a:headEnd/>
                  <a:tailEnd/>
                </a:ln>
                <a:effectLst/>
              </p:spPr>
              <p:txBody>
                <a:bodyPr/>
                <a:lstStyle/>
                <a:p>
                  <a:r>
                    <a:rPr lang="en-US" b="1">
                      <a:latin typeface="Comic Sans MS" pitchFamily="66" charset="0"/>
                      <a:cs typeface="Times New Roman" pitchFamily="18" charset="0"/>
                    </a:rPr>
                    <a:t>3. </a:t>
                  </a:r>
                </a:p>
                <a:p>
                  <a:r>
                    <a:rPr lang="en-US" b="1">
                      <a:latin typeface="Comic Sans MS" pitchFamily="66" charset="0"/>
                      <a:cs typeface="Times New Roman" pitchFamily="18" charset="0"/>
                    </a:rPr>
                    <a:t>Private wiki</a:t>
                  </a:r>
                  <a:endParaRPr lang="en-US" b="1">
                    <a:cs typeface="Times New Roman" pitchFamily="18" charset="0"/>
                  </a:endParaRPr>
                </a:p>
                <a:p>
                  <a:pPr eaLnBrk="0" hangingPunct="0"/>
                  <a:endParaRPr lang="en-US" b="1"/>
                </a:p>
              </p:txBody>
            </p:sp>
            <p:sp>
              <p:nvSpPr>
                <p:cNvPr id="79905" name="Rectangle 33"/>
                <p:cNvSpPr>
                  <a:spLocks noChangeArrowheads="1"/>
                </p:cNvSpPr>
                <p:nvPr/>
              </p:nvSpPr>
              <p:spPr bwMode="auto">
                <a:xfrm>
                  <a:off x="0" y="2704"/>
                  <a:ext cx="950" cy="1323"/>
                </a:xfrm>
                <a:prstGeom prst="rect">
                  <a:avLst/>
                </a:prstGeom>
                <a:noFill/>
                <a:ln w="7">
                  <a:solidFill>
                    <a:srgbClr val="A0A0A0"/>
                  </a:solidFill>
                  <a:miter lim="800000"/>
                  <a:headEnd/>
                  <a:tailEnd/>
                </a:ln>
                <a:effectLst/>
              </p:spPr>
              <p:txBody>
                <a:bodyPr/>
                <a:lstStyle/>
                <a:p>
                  <a:endParaRPr lang="en-AU"/>
                </a:p>
              </p:txBody>
            </p:sp>
          </p:grpSp>
          <p:grpSp>
            <p:nvGrpSpPr>
              <p:cNvPr id="14" name="Group 34"/>
              <p:cNvGrpSpPr>
                <a:grpSpLocks/>
              </p:cNvGrpSpPr>
              <p:nvPr/>
            </p:nvGrpSpPr>
            <p:grpSpPr bwMode="auto">
              <a:xfrm>
                <a:off x="950" y="2704"/>
                <a:ext cx="1249" cy="1323"/>
                <a:chOff x="950" y="2704"/>
                <a:chExt cx="1249" cy="1323"/>
              </a:xfrm>
            </p:grpSpPr>
            <p:sp>
              <p:nvSpPr>
                <p:cNvPr id="79907" name="Rectangle 35"/>
                <p:cNvSpPr>
                  <a:spLocks noChangeArrowheads="1"/>
                </p:cNvSpPr>
                <p:nvPr/>
              </p:nvSpPr>
              <p:spPr bwMode="auto">
                <a:xfrm>
                  <a:off x="993" y="2704"/>
                  <a:ext cx="1163" cy="1323"/>
                </a:xfrm>
                <a:prstGeom prst="rect">
                  <a:avLst/>
                </a:prstGeom>
                <a:noFill/>
                <a:ln w="9525">
                  <a:noFill/>
                  <a:miter lim="800000"/>
                  <a:headEnd/>
                  <a:tailEnd/>
                </a:ln>
                <a:effectLst/>
              </p:spPr>
              <p:txBody>
                <a:bodyPr/>
                <a:lstStyle/>
                <a:p>
                  <a:r>
                    <a:rPr lang="en-US" sz="1600" b="1">
                      <a:latin typeface="Comic Sans MS" pitchFamily="66" charset="0"/>
                      <a:cs typeface="Times New Roman" pitchFamily="18" charset="0"/>
                    </a:rPr>
                    <a:t>Only</a:t>
                  </a:r>
                  <a:r>
                    <a:rPr lang="en-US" sz="1600">
                      <a:latin typeface="Comic Sans MS" pitchFamily="66" charset="0"/>
                      <a:cs typeface="Times New Roman" pitchFamily="18" charset="0"/>
                    </a:rPr>
                    <a:t> </a:t>
                  </a:r>
                  <a:r>
                    <a:rPr lang="en-US" sz="1600" b="1">
                      <a:latin typeface="Comic Sans MS" pitchFamily="66" charset="0"/>
                      <a:cs typeface="Times New Roman" pitchFamily="18" charset="0"/>
                    </a:rPr>
                    <a:t>members</a:t>
                  </a:r>
                  <a:r>
                    <a:rPr lang="en-US" sz="1600">
                      <a:latin typeface="Comic Sans MS" pitchFamily="66" charset="0"/>
                      <a:cs typeface="Times New Roman" pitchFamily="18" charset="0"/>
                    </a:rPr>
                    <a:t> can view. </a:t>
                  </a:r>
                  <a:endParaRPr lang="en-US" sz="1600">
                    <a:cs typeface="Times New Roman" pitchFamily="18" charset="0"/>
                  </a:endParaRPr>
                </a:p>
                <a:p>
                  <a:pPr eaLnBrk="0" hangingPunct="0"/>
                  <a:r>
                    <a:rPr lang="en-US" sz="1600">
                      <a:latin typeface="Comic Sans MS" pitchFamily="66" charset="0"/>
                      <a:cs typeface="Times New Roman" pitchFamily="18" charset="0"/>
                    </a:rPr>
                    <a:t>Only those invited by the organiser can </a:t>
                  </a:r>
                  <a:r>
                    <a:rPr lang="en-US" sz="1600" b="1">
                      <a:latin typeface="Comic Sans MS" pitchFamily="66" charset="0"/>
                      <a:cs typeface="Times New Roman" pitchFamily="18" charset="0"/>
                    </a:rPr>
                    <a:t>join and become a member</a:t>
                  </a:r>
                  <a:r>
                    <a:rPr lang="en-US" sz="1600">
                      <a:latin typeface="Comic Sans MS" pitchFamily="66" charset="0"/>
                      <a:cs typeface="Times New Roman" pitchFamily="18" charset="0"/>
                    </a:rPr>
                    <a:t>. </a:t>
                  </a:r>
                  <a:endParaRPr lang="en-US" sz="1600">
                    <a:cs typeface="Times New Roman" pitchFamily="18" charset="0"/>
                  </a:endParaRPr>
                </a:p>
                <a:p>
                  <a:pPr eaLnBrk="0" hangingPunct="0"/>
                  <a:r>
                    <a:rPr lang="en-US" sz="1600" b="1">
                      <a:latin typeface="Comic Sans MS" pitchFamily="66" charset="0"/>
                      <a:cs typeface="Times New Roman" pitchFamily="18" charset="0"/>
                    </a:rPr>
                    <a:t>Only members</a:t>
                  </a:r>
                  <a:r>
                    <a:rPr lang="en-US" sz="1600">
                      <a:latin typeface="Comic Sans MS" pitchFamily="66" charset="0"/>
                      <a:cs typeface="Times New Roman" pitchFamily="18" charset="0"/>
                    </a:rPr>
                    <a:t> can edit, contribute or delete.</a:t>
                  </a:r>
                  <a:endParaRPr lang="en-US" sz="1600">
                    <a:cs typeface="Times New Roman" pitchFamily="18" charset="0"/>
                  </a:endParaRPr>
                </a:p>
                <a:p>
                  <a:pPr eaLnBrk="0" hangingPunct="0"/>
                  <a:endParaRPr lang="en-US" sz="1600"/>
                </a:p>
              </p:txBody>
            </p:sp>
            <p:sp>
              <p:nvSpPr>
                <p:cNvPr id="79908" name="Rectangle 36"/>
                <p:cNvSpPr>
                  <a:spLocks noChangeArrowheads="1"/>
                </p:cNvSpPr>
                <p:nvPr/>
              </p:nvSpPr>
              <p:spPr bwMode="auto">
                <a:xfrm>
                  <a:off x="950" y="2704"/>
                  <a:ext cx="1249" cy="1323"/>
                </a:xfrm>
                <a:prstGeom prst="rect">
                  <a:avLst/>
                </a:prstGeom>
                <a:noFill/>
                <a:ln w="7">
                  <a:solidFill>
                    <a:srgbClr val="A0A0A0"/>
                  </a:solidFill>
                  <a:miter lim="800000"/>
                  <a:headEnd/>
                  <a:tailEnd/>
                </a:ln>
                <a:effectLst/>
              </p:spPr>
              <p:txBody>
                <a:bodyPr/>
                <a:lstStyle/>
                <a:p>
                  <a:endParaRPr lang="en-AU"/>
                </a:p>
              </p:txBody>
            </p:sp>
          </p:grpSp>
          <p:grpSp>
            <p:nvGrpSpPr>
              <p:cNvPr id="15" name="Group 37"/>
              <p:cNvGrpSpPr>
                <a:grpSpLocks/>
              </p:cNvGrpSpPr>
              <p:nvPr/>
            </p:nvGrpSpPr>
            <p:grpSpPr bwMode="auto">
              <a:xfrm>
                <a:off x="2199" y="2704"/>
                <a:ext cx="1469" cy="1323"/>
                <a:chOff x="2199" y="2704"/>
                <a:chExt cx="1469" cy="1323"/>
              </a:xfrm>
            </p:grpSpPr>
            <p:sp>
              <p:nvSpPr>
                <p:cNvPr id="79910" name="Rectangle 38"/>
                <p:cNvSpPr>
                  <a:spLocks noChangeArrowheads="1"/>
                </p:cNvSpPr>
                <p:nvPr/>
              </p:nvSpPr>
              <p:spPr bwMode="auto">
                <a:xfrm>
                  <a:off x="2242" y="2704"/>
                  <a:ext cx="1383" cy="1323"/>
                </a:xfrm>
                <a:prstGeom prst="rect">
                  <a:avLst/>
                </a:prstGeom>
                <a:noFill/>
                <a:ln w="9525">
                  <a:noFill/>
                  <a:miter lim="800000"/>
                  <a:headEnd/>
                  <a:tailEnd/>
                </a:ln>
                <a:effectLst/>
              </p:spPr>
              <p:txBody>
                <a:bodyPr/>
                <a:lstStyle/>
                <a:p>
                  <a:r>
                    <a:rPr lang="en-US" sz="1500" dirty="0">
                      <a:latin typeface="Comic Sans MS" pitchFamily="66" charset="0"/>
                      <a:cs typeface="Times New Roman" pitchFamily="18" charset="0"/>
                    </a:rPr>
                    <a:t>These are the walled –gardens of the wiki world. Perfect for closed discussions. Only participating members can enter and view, edit or discuss content. No lurkers. </a:t>
                  </a:r>
                  <a:endParaRPr lang="en-US" sz="1500" dirty="0">
                    <a:cs typeface="Times New Roman" pitchFamily="18" charset="0"/>
                  </a:endParaRPr>
                </a:p>
                <a:p>
                  <a:pPr eaLnBrk="0" hangingPunct="0"/>
                  <a:endParaRPr lang="en-US" sz="1500" dirty="0"/>
                </a:p>
              </p:txBody>
            </p:sp>
            <p:sp>
              <p:nvSpPr>
                <p:cNvPr id="79911" name="Rectangle 39"/>
                <p:cNvSpPr>
                  <a:spLocks noChangeArrowheads="1"/>
                </p:cNvSpPr>
                <p:nvPr/>
              </p:nvSpPr>
              <p:spPr bwMode="auto">
                <a:xfrm>
                  <a:off x="2199" y="2704"/>
                  <a:ext cx="1469" cy="1323"/>
                </a:xfrm>
                <a:prstGeom prst="rect">
                  <a:avLst/>
                </a:prstGeom>
                <a:noFill/>
                <a:ln w="7">
                  <a:solidFill>
                    <a:srgbClr val="A0A0A0"/>
                  </a:solidFill>
                  <a:miter lim="800000"/>
                  <a:headEnd/>
                  <a:tailEnd/>
                </a:ln>
                <a:effectLst/>
              </p:spPr>
              <p:txBody>
                <a:bodyPr/>
                <a:lstStyle/>
                <a:p>
                  <a:endParaRPr lang="en-AU"/>
                </a:p>
              </p:txBody>
            </p:sp>
          </p:grpSp>
        </p:grpSp>
        <p:sp>
          <p:nvSpPr>
            <p:cNvPr id="79912" name="Rectangle 40"/>
            <p:cNvSpPr>
              <a:spLocks noChangeArrowheads="1"/>
            </p:cNvSpPr>
            <p:nvPr/>
          </p:nvSpPr>
          <p:spPr bwMode="auto">
            <a:xfrm>
              <a:off x="-3" y="-3"/>
              <a:ext cx="3674" cy="4033"/>
            </a:xfrm>
            <a:prstGeom prst="rect">
              <a:avLst/>
            </a:prstGeom>
            <a:noFill/>
            <a:ln w="9525">
              <a:solidFill>
                <a:srgbClr val="A0A0A0"/>
              </a:solidFill>
              <a:miter lim="800000"/>
              <a:headEnd/>
              <a:tailEnd/>
            </a:ln>
            <a:effectLst/>
          </p:spPr>
          <p:txBody>
            <a:bodyPr/>
            <a:lstStyle/>
            <a:p>
              <a:endParaRPr lang="en-AU"/>
            </a:p>
          </p:txBody>
        </p:sp>
      </p:grpSp>
      <p:sp>
        <p:nvSpPr>
          <p:cNvPr id="79913" name="Text Box 41"/>
          <p:cNvSpPr txBox="1">
            <a:spLocks noChangeArrowheads="1"/>
          </p:cNvSpPr>
          <p:nvPr/>
        </p:nvSpPr>
        <p:spPr bwMode="auto">
          <a:xfrm>
            <a:off x="152400" y="0"/>
            <a:ext cx="8991600" cy="427038"/>
          </a:xfrm>
          <a:prstGeom prst="rect">
            <a:avLst/>
          </a:prstGeom>
          <a:solidFill>
            <a:srgbClr val="FFFF00"/>
          </a:solidFill>
          <a:ln w="9525">
            <a:noFill/>
            <a:miter lim="800000"/>
            <a:headEnd/>
            <a:tailEnd/>
          </a:ln>
          <a:effectLst/>
        </p:spPr>
        <p:txBody>
          <a:bodyPr>
            <a:spAutoFit/>
          </a:bodyPr>
          <a:lstStyle/>
          <a:p>
            <a:pPr>
              <a:spcBef>
                <a:spcPct val="50000"/>
              </a:spcBef>
            </a:pPr>
            <a:r>
              <a:rPr lang="en-US" sz="2200" b="1">
                <a:latin typeface="Comic Sans MS" pitchFamily="66" charset="0"/>
              </a:rPr>
              <a:t>Membership and access to a Wiki site can be easily managed …</a:t>
            </a:r>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28794" y="714356"/>
            <a:ext cx="5857916" cy="461665"/>
          </a:xfrm>
          <a:prstGeom prst="rect">
            <a:avLst/>
          </a:prstGeom>
          <a:noFill/>
        </p:spPr>
        <p:txBody>
          <a:bodyPr wrap="square" rtlCol="0">
            <a:spAutoFit/>
          </a:bodyPr>
          <a:lstStyle/>
          <a:p>
            <a:r>
              <a:rPr lang="en-AU" dirty="0" smtClean="0"/>
              <a:t>Wikis</a:t>
            </a:r>
            <a:endParaRPr lang="en-AU" dirty="0"/>
          </a:p>
        </p:txBody>
      </p:sp>
      <p:sp>
        <p:nvSpPr>
          <p:cNvPr id="3" name="TextBox 2"/>
          <p:cNvSpPr txBox="1"/>
          <p:nvPr/>
        </p:nvSpPr>
        <p:spPr>
          <a:xfrm>
            <a:off x="714348" y="2071678"/>
            <a:ext cx="8215370" cy="4154984"/>
          </a:xfrm>
          <a:prstGeom prst="rect">
            <a:avLst/>
          </a:prstGeom>
          <a:noFill/>
        </p:spPr>
        <p:txBody>
          <a:bodyPr wrap="square" rtlCol="0">
            <a:spAutoFit/>
          </a:bodyPr>
          <a:lstStyle/>
          <a:p>
            <a:r>
              <a:rPr lang="en-AU" dirty="0" smtClean="0"/>
              <a:t>Strengths:</a:t>
            </a:r>
          </a:p>
          <a:p>
            <a:pPr lvl="1">
              <a:buFont typeface="Arial" pitchFamily="34" charset="0"/>
              <a:buChar char="•"/>
            </a:pPr>
            <a:r>
              <a:rPr lang="en-AU" dirty="0" smtClean="0"/>
              <a:t>Ease of use and openness</a:t>
            </a:r>
          </a:p>
          <a:p>
            <a:pPr lvl="1">
              <a:buFont typeface="Arial" pitchFamily="34" charset="0"/>
              <a:buChar char="•"/>
            </a:pPr>
            <a:r>
              <a:rPr lang="en-AU" dirty="0" smtClean="0"/>
              <a:t>Multiple people can work on same document and thus source of free information</a:t>
            </a:r>
          </a:p>
          <a:p>
            <a:pPr>
              <a:buFont typeface="Arial" pitchFamily="34" charset="0"/>
              <a:buChar char="•"/>
            </a:pPr>
            <a:r>
              <a:rPr lang="en-AU" dirty="0" smtClean="0"/>
              <a:t>Weaknesses</a:t>
            </a:r>
          </a:p>
          <a:p>
            <a:pPr>
              <a:buFont typeface="Arial" pitchFamily="34" charset="0"/>
              <a:buChar char="•"/>
            </a:pPr>
            <a:r>
              <a:rPr lang="en-AU" dirty="0" smtClean="0"/>
              <a:t>Openness leaves wiki susceptible to vandalism</a:t>
            </a:r>
          </a:p>
          <a:p>
            <a:pPr>
              <a:buFont typeface="Arial" pitchFamily="34" charset="0"/>
              <a:buChar char="•"/>
            </a:pPr>
            <a:r>
              <a:rPr lang="en-AU" dirty="0" smtClean="0"/>
              <a:t>Uses </a:t>
            </a:r>
            <a:r>
              <a:rPr lang="en-AU" dirty="0" smtClean="0"/>
              <a:t>soft security; It works socially </a:t>
            </a:r>
            <a:r>
              <a:rPr lang="en-AU" dirty="0" smtClean="0"/>
              <a:t>to </a:t>
            </a:r>
            <a:r>
              <a:rPr lang="en-AU" i="1" dirty="0" smtClean="0"/>
              <a:t>convince</a:t>
            </a:r>
            <a:r>
              <a:rPr lang="en-AU" dirty="0" smtClean="0"/>
              <a:t> people to be </a:t>
            </a:r>
            <a:r>
              <a:rPr lang="en-AU" dirty="0" smtClean="0"/>
              <a:t>friendly; assumes good faith and aims to limit damage.</a:t>
            </a:r>
          </a:p>
          <a:p>
            <a:pPr>
              <a:buFont typeface="Arial" pitchFamily="34" charset="0"/>
              <a:buChar char="•"/>
            </a:pPr>
            <a:endParaRPr lang="en-AU" dirty="0" smtClean="0"/>
          </a:p>
          <a:p>
            <a:endParaRPr lang="en-AU" dirty="0" smtClean="0"/>
          </a:p>
          <a:p>
            <a:endParaRPr lang="en-AU" dirty="0"/>
          </a:p>
        </p:txBody>
      </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522" name="Rectangle 2"/>
          <p:cNvSpPr>
            <a:spLocks noGrp="1" noChangeArrowheads="1"/>
          </p:cNvSpPr>
          <p:nvPr>
            <p:ph type="body" idx="1"/>
          </p:nvPr>
        </p:nvSpPr>
        <p:spPr/>
        <p:txBody>
          <a:bodyPr/>
          <a:lstStyle/>
          <a:p>
            <a:endParaRPr lang="sv-SE"/>
          </a:p>
        </p:txBody>
      </p:sp>
      <p:pic>
        <p:nvPicPr>
          <p:cNvPr id="619523" name="Picture 3" descr="Blogging 1"/>
          <p:cNvPicPr>
            <a:picLocks noChangeAspect="1" noChangeArrowheads="1"/>
          </p:cNvPicPr>
          <p:nvPr/>
        </p:nvPicPr>
        <p:blipFill>
          <a:blip r:embed="rId3"/>
          <a:srcRect/>
          <a:stretch>
            <a:fillRect/>
          </a:stretch>
        </p:blipFill>
        <p:spPr bwMode="auto">
          <a:xfrm>
            <a:off x="142844" y="849082"/>
            <a:ext cx="8786842" cy="6008918"/>
          </a:xfrm>
          <a:prstGeom prst="rect">
            <a:avLst/>
          </a:prstGeom>
          <a:noFill/>
        </p:spPr>
      </p:pic>
      <p:sp>
        <p:nvSpPr>
          <p:cNvPr id="4" name="TextBox 3"/>
          <p:cNvSpPr txBox="1"/>
          <p:nvPr/>
        </p:nvSpPr>
        <p:spPr>
          <a:xfrm>
            <a:off x="1785918" y="357166"/>
            <a:ext cx="5214974" cy="461665"/>
          </a:xfrm>
          <a:prstGeom prst="rect">
            <a:avLst/>
          </a:prstGeom>
          <a:noFill/>
        </p:spPr>
        <p:txBody>
          <a:bodyPr wrap="square" rtlCol="0">
            <a:spAutoFit/>
          </a:bodyPr>
          <a:lstStyle/>
          <a:p>
            <a:r>
              <a:rPr lang="en-AU" dirty="0" smtClean="0"/>
              <a:t>Blogs</a:t>
            </a:r>
            <a:endParaRPr lang="en-AU" dirty="0"/>
          </a:p>
        </p:txBody>
      </p:sp>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28794" y="714356"/>
            <a:ext cx="5857916" cy="461665"/>
          </a:xfrm>
          <a:prstGeom prst="rect">
            <a:avLst/>
          </a:prstGeom>
          <a:noFill/>
        </p:spPr>
        <p:txBody>
          <a:bodyPr wrap="square" rtlCol="0">
            <a:spAutoFit/>
          </a:bodyPr>
          <a:lstStyle/>
          <a:p>
            <a:r>
              <a:rPr lang="en-AU" dirty="0" smtClean="0"/>
              <a:t>Blogs</a:t>
            </a:r>
            <a:endParaRPr lang="en-AU" dirty="0"/>
          </a:p>
        </p:txBody>
      </p:sp>
      <p:sp>
        <p:nvSpPr>
          <p:cNvPr id="3" name="TextBox 2"/>
          <p:cNvSpPr txBox="1"/>
          <p:nvPr/>
        </p:nvSpPr>
        <p:spPr>
          <a:xfrm>
            <a:off x="714348" y="2071678"/>
            <a:ext cx="8215370" cy="3046988"/>
          </a:xfrm>
          <a:prstGeom prst="rect">
            <a:avLst/>
          </a:prstGeom>
          <a:noFill/>
        </p:spPr>
        <p:txBody>
          <a:bodyPr wrap="square" rtlCol="0">
            <a:spAutoFit/>
          </a:bodyPr>
          <a:lstStyle/>
          <a:p>
            <a:pPr>
              <a:buFont typeface="Arial" pitchFamily="34" charset="0"/>
              <a:buChar char="•"/>
            </a:pPr>
            <a:r>
              <a:rPr lang="en-AU" dirty="0" smtClean="0"/>
              <a:t>A website with only one main page, an online journal</a:t>
            </a:r>
          </a:p>
          <a:p>
            <a:pPr>
              <a:buFont typeface="Arial" pitchFamily="34" charset="0"/>
              <a:buChar char="•"/>
            </a:pPr>
            <a:r>
              <a:rPr lang="en-AU" dirty="0" smtClean="0"/>
              <a:t>Usually maintained by a single person, making regular entries</a:t>
            </a:r>
          </a:p>
          <a:p>
            <a:pPr>
              <a:buFont typeface="Arial" pitchFamily="34" charset="0"/>
              <a:buChar char="•"/>
            </a:pPr>
            <a:r>
              <a:rPr lang="en-AU" dirty="0" smtClean="0"/>
              <a:t>Entries recorded in reverse chronological order</a:t>
            </a:r>
          </a:p>
          <a:p>
            <a:pPr>
              <a:buFont typeface="Arial" pitchFamily="34" charset="0"/>
              <a:buChar char="•"/>
            </a:pPr>
            <a:r>
              <a:rPr lang="en-AU" dirty="0" smtClean="0"/>
              <a:t>Blogs usually public and visitors can leave a comment</a:t>
            </a:r>
          </a:p>
          <a:p>
            <a:pPr>
              <a:buFont typeface="Arial" pitchFamily="34" charset="0"/>
              <a:buChar char="•"/>
            </a:pPr>
            <a:endParaRPr lang="en-AU" dirty="0" smtClean="0"/>
          </a:p>
          <a:p>
            <a:endParaRPr lang="en-AU" dirty="0" smtClean="0"/>
          </a:p>
          <a:p>
            <a:endParaRPr lang="en-AU" dirty="0"/>
          </a:p>
        </p:txBody>
      </p:sp>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0166" y="642918"/>
            <a:ext cx="6215106" cy="461665"/>
          </a:xfrm>
          <a:prstGeom prst="rect">
            <a:avLst/>
          </a:prstGeom>
          <a:noFill/>
        </p:spPr>
        <p:txBody>
          <a:bodyPr wrap="square" rtlCol="0">
            <a:spAutoFit/>
          </a:bodyPr>
          <a:lstStyle/>
          <a:p>
            <a:r>
              <a:rPr lang="en-AU" dirty="0" smtClean="0"/>
              <a:t>Forums</a:t>
            </a:r>
            <a:endParaRPr lang="en-AU" dirty="0"/>
          </a:p>
        </p:txBody>
      </p:sp>
      <p:sp>
        <p:nvSpPr>
          <p:cNvPr id="3" name="TextBox 2"/>
          <p:cNvSpPr txBox="1"/>
          <p:nvPr/>
        </p:nvSpPr>
        <p:spPr>
          <a:xfrm>
            <a:off x="1214414" y="2143116"/>
            <a:ext cx="7500990" cy="2677656"/>
          </a:xfrm>
          <a:prstGeom prst="rect">
            <a:avLst/>
          </a:prstGeom>
          <a:noFill/>
        </p:spPr>
        <p:txBody>
          <a:bodyPr wrap="square" rtlCol="0">
            <a:spAutoFit/>
          </a:bodyPr>
          <a:lstStyle/>
          <a:p>
            <a:pPr>
              <a:buFont typeface="Arial" pitchFamily="34" charset="0"/>
              <a:buChar char="•"/>
            </a:pPr>
            <a:r>
              <a:rPr lang="en-AU" dirty="0" smtClean="0"/>
              <a:t>Forums, an online message board or discussion website </a:t>
            </a:r>
          </a:p>
          <a:p>
            <a:pPr>
              <a:buFont typeface="Arial" pitchFamily="34" charset="0"/>
              <a:buChar char="•"/>
            </a:pPr>
            <a:r>
              <a:rPr lang="en-AU" dirty="0" smtClean="0"/>
              <a:t>Users add comments or posts</a:t>
            </a:r>
          </a:p>
          <a:p>
            <a:pPr>
              <a:buFont typeface="Arial" pitchFamily="34" charset="0"/>
              <a:buChar char="•"/>
            </a:pPr>
            <a:r>
              <a:rPr lang="en-AU" dirty="0" smtClean="0"/>
              <a:t>A thread is a collection of posts defined by a title, description that may summarise the intended discussion </a:t>
            </a:r>
          </a:p>
          <a:p>
            <a:endParaRPr lang="en-AU" dirty="0"/>
          </a:p>
        </p:txBody>
      </p:sp>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0166" y="642918"/>
            <a:ext cx="6215106" cy="830997"/>
          </a:xfrm>
          <a:prstGeom prst="rect">
            <a:avLst/>
          </a:prstGeom>
          <a:noFill/>
        </p:spPr>
        <p:txBody>
          <a:bodyPr wrap="square" rtlCol="0">
            <a:spAutoFit/>
          </a:bodyPr>
          <a:lstStyle/>
          <a:p>
            <a:r>
              <a:rPr lang="en-AU" b="1" dirty="0" smtClean="0"/>
              <a:t>Purpose of an online community:</a:t>
            </a:r>
            <a:endParaRPr lang="en-AU" dirty="0" smtClean="0"/>
          </a:p>
          <a:p>
            <a:endParaRPr lang="en-AU" dirty="0"/>
          </a:p>
        </p:txBody>
      </p:sp>
      <p:sp>
        <p:nvSpPr>
          <p:cNvPr id="3" name="TextBox 2"/>
          <p:cNvSpPr txBox="1"/>
          <p:nvPr/>
        </p:nvSpPr>
        <p:spPr>
          <a:xfrm>
            <a:off x="642910" y="1656576"/>
            <a:ext cx="8501090" cy="5386090"/>
          </a:xfrm>
          <a:prstGeom prst="rect">
            <a:avLst/>
          </a:prstGeom>
          <a:noFill/>
        </p:spPr>
        <p:txBody>
          <a:bodyPr wrap="square" rtlCol="0">
            <a:spAutoFit/>
          </a:bodyPr>
          <a:lstStyle/>
          <a:p>
            <a:pPr marL="457200" lvl="0" indent="-457200">
              <a:buAutoNum type="arabicPlain"/>
            </a:pPr>
            <a:r>
              <a:rPr lang="en-AU" sz="2000" dirty="0" smtClean="0"/>
              <a:t>To </a:t>
            </a:r>
            <a:r>
              <a:rPr lang="en-AU" sz="2000" dirty="0" smtClean="0"/>
              <a:t>broadcast information and events using various </a:t>
            </a:r>
            <a:r>
              <a:rPr lang="en-AU" sz="2000" dirty="0" smtClean="0"/>
              <a:t>tools</a:t>
            </a:r>
          </a:p>
          <a:p>
            <a:pPr marL="457200" lvl="0" indent="-457200"/>
            <a:endParaRPr lang="en-AU" sz="2000" dirty="0" smtClean="0"/>
          </a:p>
          <a:p>
            <a:pPr lvl="1">
              <a:buFont typeface="Arial" pitchFamily="34" charset="0"/>
              <a:buChar char="•"/>
            </a:pPr>
            <a:r>
              <a:rPr lang="en-AU" sz="2000" dirty="0" smtClean="0"/>
              <a:t> Tools, simple website, a blog, email mailing list or twitter account</a:t>
            </a:r>
          </a:p>
          <a:p>
            <a:pPr lvl="1">
              <a:buFont typeface="Arial" pitchFamily="34" charset="0"/>
              <a:buChar char="•"/>
            </a:pPr>
            <a:r>
              <a:rPr lang="en-AU" sz="2000" dirty="0" smtClean="0"/>
              <a:t>RSS feed, users receive content from a variety of sources</a:t>
            </a:r>
          </a:p>
          <a:p>
            <a:pPr lvl="1"/>
            <a:endParaRPr lang="en-AU" sz="2000" dirty="0" smtClean="0"/>
          </a:p>
          <a:p>
            <a:pPr marL="457200" lvl="0" indent="-457200">
              <a:buAutoNum type="arabicPlain" startAt="2"/>
            </a:pPr>
            <a:r>
              <a:rPr lang="en-AU" sz="2000" dirty="0" smtClean="0"/>
              <a:t>To </a:t>
            </a:r>
            <a:r>
              <a:rPr lang="en-AU" sz="2000" dirty="0" smtClean="0"/>
              <a:t>facilitate discussions, collaboration &amp; information using </a:t>
            </a:r>
            <a:r>
              <a:rPr lang="en-AU" sz="2000" dirty="0" smtClean="0"/>
              <a:t>tools</a:t>
            </a:r>
          </a:p>
          <a:p>
            <a:pPr lvl="1">
              <a:buFont typeface="Arial" pitchFamily="34" charset="0"/>
              <a:buChar char="•"/>
            </a:pPr>
            <a:r>
              <a:rPr lang="en-AU" sz="2000" dirty="0" smtClean="0"/>
              <a:t>F</a:t>
            </a:r>
            <a:r>
              <a:rPr lang="en-AU" sz="2000" dirty="0" smtClean="0"/>
              <a:t>or </a:t>
            </a:r>
            <a:r>
              <a:rPr lang="en-AU" sz="2000" dirty="0" smtClean="0"/>
              <a:t>collaborative problem solving to work </a:t>
            </a:r>
            <a:r>
              <a:rPr lang="en-AU" sz="2000" dirty="0" smtClean="0"/>
              <a:t>well:</a:t>
            </a:r>
          </a:p>
          <a:p>
            <a:pPr lvl="2">
              <a:buFont typeface="Arial" pitchFamily="34" charset="0"/>
              <a:buChar char="•"/>
            </a:pPr>
            <a:r>
              <a:rPr lang="en-AU" sz="2000" dirty="0" smtClean="0"/>
              <a:t>Form a team with a common purpose, voluntary </a:t>
            </a:r>
            <a:r>
              <a:rPr lang="en-AU" sz="2000" dirty="0" err="1" smtClean="0"/>
              <a:t>m.ship</a:t>
            </a:r>
            <a:r>
              <a:rPr lang="en-AU" sz="2000" dirty="0" smtClean="0"/>
              <a:t>, equal access and goals achievable with a time limit.</a:t>
            </a:r>
          </a:p>
          <a:p>
            <a:pPr lvl="2">
              <a:buFont typeface="Arial" pitchFamily="34" charset="0"/>
              <a:buChar char="•"/>
            </a:pPr>
            <a:r>
              <a:rPr lang="en-AU" sz="2000" dirty="0" smtClean="0"/>
              <a:t>Tools include synchronous, real time, </a:t>
            </a:r>
            <a:r>
              <a:rPr lang="en-AU" sz="2000" dirty="0" err="1" smtClean="0"/>
              <a:t>eg</a:t>
            </a:r>
            <a:r>
              <a:rPr lang="en-AU" sz="2000" dirty="0" smtClean="0"/>
              <a:t>. chat &amp; video conf; &amp; </a:t>
            </a:r>
            <a:r>
              <a:rPr lang="en-AU" sz="2000" dirty="0" smtClean="0"/>
              <a:t>asynchronous </a:t>
            </a:r>
            <a:r>
              <a:rPr lang="en-AU" sz="2000" dirty="0" smtClean="0"/>
              <a:t>collaboration, email or discussion thread. </a:t>
            </a:r>
          </a:p>
          <a:p>
            <a:pPr lvl="2">
              <a:buFont typeface="Arial" pitchFamily="34" charset="0"/>
              <a:buChar char="•"/>
            </a:pPr>
            <a:endParaRPr lang="en-AU" sz="2000" dirty="0" smtClean="0"/>
          </a:p>
          <a:p>
            <a:pPr marL="457200" lvl="0" indent="-457200">
              <a:buAutoNum type="arabicPlain" startAt="3"/>
            </a:pPr>
            <a:r>
              <a:rPr lang="en-AU" sz="2000" dirty="0" smtClean="0"/>
              <a:t>To </a:t>
            </a:r>
            <a:r>
              <a:rPr lang="en-AU" sz="2000" dirty="0" smtClean="0"/>
              <a:t>store and develop organisational </a:t>
            </a:r>
            <a:r>
              <a:rPr lang="en-AU" sz="2000" dirty="0" smtClean="0"/>
              <a:t>knowledge</a:t>
            </a:r>
          </a:p>
          <a:p>
            <a:pPr marL="457200" indent="-457200">
              <a:buFont typeface="Arial" pitchFamily="34" charset="0"/>
              <a:buChar char="•"/>
            </a:pPr>
            <a:r>
              <a:rPr lang="en-AU" sz="2000" dirty="0" smtClean="0"/>
              <a:t>T</a:t>
            </a:r>
            <a:r>
              <a:rPr lang="en-AU" sz="2000" dirty="0" smtClean="0"/>
              <a:t>ools </a:t>
            </a:r>
            <a:r>
              <a:rPr lang="en-AU" sz="2000" dirty="0" smtClean="0"/>
              <a:t>for knowledge sharing and </a:t>
            </a:r>
            <a:r>
              <a:rPr lang="en-AU" sz="2000" dirty="0" smtClean="0"/>
              <a:t>exchange:</a:t>
            </a:r>
          </a:p>
          <a:p>
            <a:pPr marL="914400" lvl="1" indent="-457200">
              <a:buFont typeface="Arial" pitchFamily="34" charset="0"/>
              <a:buChar char="•"/>
            </a:pPr>
            <a:r>
              <a:rPr lang="en-AU" sz="2000" dirty="0" smtClean="0"/>
              <a:t>Wikis, </a:t>
            </a:r>
            <a:r>
              <a:rPr lang="en-AU" sz="2000" dirty="0" err="1" smtClean="0"/>
              <a:t>microsoft</a:t>
            </a:r>
            <a:r>
              <a:rPr lang="en-AU" sz="2000" dirty="0" smtClean="0"/>
              <a:t> </a:t>
            </a:r>
            <a:r>
              <a:rPr lang="en-AU" sz="2000" dirty="0" err="1" smtClean="0"/>
              <a:t>sharepoint</a:t>
            </a:r>
            <a:r>
              <a:rPr lang="en-AU" sz="2000" dirty="0" smtClean="0"/>
              <a:t>, groupware, content management systems, </a:t>
            </a:r>
            <a:r>
              <a:rPr lang="en-AU" sz="2000" dirty="0" err="1" smtClean="0"/>
              <a:t>eg</a:t>
            </a:r>
            <a:r>
              <a:rPr lang="en-AU" sz="2000" dirty="0" smtClean="0"/>
              <a:t>. Ultranet.</a:t>
            </a:r>
            <a:endParaRPr lang="en-AU" sz="2000" dirty="0" smtClean="0"/>
          </a:p>
          <a:p>
            <a:endParaRPr lang="en-AU" dirty="0"/>
          </a:p>
        </p:txBody>
      </p:sp>
    </p:spTree>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Files\Office2000\Templates\Presentation Designs\Blends.pot</Template>
  <TotalTime>4465</TotalTime>
  <Words>612</Words>
  <Application>Microsoft PowerPoint</Application>
  <PresentationFormat>On-screen Show (4:3)</PresentationFormat>
  <Paragraphs>112</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Blends</vt:lpstr>
      <vt:lpstr>        Website that support online communities </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here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dc:creator>
  <cp:lastModifiedBy>01421606</cp:lastModifiedBy>
  <cp:revision>74</cp:revision>
  <cp:lastPrinted>1601-01-01T00:00:00Z</cp:lastPrinted>
  <dcterms:created xsi:type="dcterms:W3CDTF">2003-02-17T02:13:48Z</dcterms:created>
  <dcterms:modified xsi:type="dcterms:W3CDTF">2011-01-11T02:39:24Z</dcterms:modified>
</cp:coreProperties>
</file>